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34" r:id="rId3"/>
    <p:sldId id="344" r:id="rId4"/>
    <p:sldId id="345" r:id="rId5"/>
    <p:sldId id="346" r:id="rId6"/>
    <p:sldId id="347" r:id="rId7"/>
    <p:sldId id="348" r:id="rId8"/>
    <p:sldId id="341" r:id="rId9"/>
    <p:sldId id="342" r:id="rId10"/>
    <p:sldId id="335" r:id="rId11"/>
    <p:sldId id="343" r:id="rId12"/>
    <p:sldId id="350" r:id="rId13"/>
    <p:sldId id="258" r:id="rId14"/>
    <p:sldId id="259" r:id="rId15"/>
    <p:sldId id="257" r:id="rId16"/>
    <p:sldId id="261" r:id="rId17"/>
    <p:sldId id="262" r:id="rId18"/>
    <p:sldId id="264" r:id="rId19"/>
    <p:sldId id="263" r:id="rId20"/>
    <p:sldId id="266" r:id="rId21"/>
    <p:sldId id="265" r:id="rId22"/>
    <p:sldId id="260" r:id="rId23"/>
    <p:sldId id="267" r:id="rId24"/>
    <p:sldId id="268" r:id="rId25"/>
    <p:sldId id="270" r:id="rId26"/>
    <p:sldId id="269" r:id="rId27"/>
    <p:sldId id="271" r:id="rId28"/>
    <p:sldId id="272" r:id="rId29"/>
    <p:sldId id="273" r:id="rId30"/>
    <p:sldId id="349" r:id="rId3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B3B0466C-AE09-49F1-A8A7-4279EC34E73A}">
          <p14:sldIdLst>
            <p14:sldId id="256"/>
            <p14:sldId id="334"/>
            <p14:sldId id="344"/>
            <p14:sldId id="345"/>
            <p14:sldId id="346"/>
            <p14:sldId id="347"/>
            <p14:sldId id="348"/>
            <p14:sldId id="341"/>
            <p14:sldId id="342"/>
            <p14:sldId id="335"/>
            <p14:sldId id="343"/>
            <p14:sldId id="350"/>
            <p14:sldId id="258"/>
            <p14:sldId id="259"/>
            <p14:sldId id="257"/>
            <p14:sldId id="261"/>
            <p14:sldId id="262"/>
            <p14:sldId id="264"/>
            <p14:sldId id="263"/>
            <p14:sldId id="266"/>
            <p14:sldId id="265"/>
            <p14:sldId id="260"/>
            <p14:sldId id="267"/>
            <p14:sldId id="268"/>
            <p14:sldId id="270"/>
            <p14:sldId id="269"/>
            <p14:sldId id="271"/>
            <p14:sldId id="272"/>
            <p14:sldId id="273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7"/>
  </p:normalViewPr>
  <p:slideViewPr>
    <p:cSldViewPr snapToGrid="0">
      <p:cViewPr varScale="1">
        <p:scale>
          <a:sx n="110" d="100"/>
          <a:sy n="110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3.49754" units="1/cm"/>
          <inkml:channelProperty channel="Y" name="resolution" value="33.53712" units="1/cm"/>
          <inkml:channelProperty channel="T" name="resolution" value="1" units="1/dev"/>
        </inkml:channelProperties>
      </inkml:inkSource>
      <inkml:timestamp xml:id="ts0" timeString="2021-10-02T09:16:23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22536 7720 0,'-25'0'31,"0"-25"-15,1 0-1,24 0 1,0-49 0,0 24-1,0 25-15,-25 0 16,25-25-16,0 25 16,0-24-16,0-1 15,0 25-15,0-50 16,0 50-16,0-50 15,0 51-15,0-1 16,0 0-16,0-25 16,0 25-1,0 0-15,0-25 16,0 25 0,0 1-1,0-1 1,0 0-1,0 0-15,0 0 16,0 0 0,0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6D3E0-542B-4734-AF19-43D72C7B44AC}" type="datetimeFigureOut">
              <a:rPr lang="vi-VN" smtClean="0"/>
              <a:t>22/12/25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64E70-1B93-4C27-8CB0-0B76DB950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637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A8EB9-2BA2-44D5-82C9-5C7C35262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64E70-1B93-4C27-8CB0-0B76DB950E16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6114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A8EB9-2BA2-44D5-82C9-5C7C35262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6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A8EB9-2BA2-44D5-82C9-5C7C35262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4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54F8B42-4136-4E09-9EC6-B92AF60AB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1D80E35-DC45-4B67-B343-D985F543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9EEF621-23F7-4F08-980C-BA2D6B2F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131C-B469-4971-AD25-CC438290C2FF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D58EC49-966A-44DB-B2DC-0E381345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30D8534-D6E5-469D-B30C-9D0A94CC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886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118B82-2876-4915-8426-13F34599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1302006-A0C8-417E-A476-40644BC5D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ED81178-EA00-4313-89F5-1DFCBA7F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83AA-4FC1-4BB2-9627-2FFE57F7269E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5C28F7-FAE7-457B-855E-02A1AA0D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EEE0AFC-2BFB-4D3D-B094-D5814B0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336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A955797-79D1-4B58-B3CE-A2958D778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002EF2E-2F64-4CBC-A48C-98B80B0A4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C2E7BC7-113A-4129-8593-ECC49C89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E004-F134-46FB-9C8E-3261A029D0BA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1247A6F-B682-4E8B-8FA9-4CA0A562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48E749-F0AD-4619-9C8C-BBF36C3C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939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0305D7C-6017-415E-91AC-D5CC800B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2115709-EBF7-46DC-B5EF-A8BA731E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F14C937-5373-4D95-BC66-DF75D701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7D59-199C-4514-9A34-652629396D94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968D609-2CFE-4CEB-95D9-8A643259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08DD5D-648E-4543-929D-4D01AFFB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117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CE4D60-2F42-43FB-9DC0-30AA7930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9C01E4F-EF3D-4B0C-A234-DCC02C7D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11A649E-6AB5-4343-B760-67FE30A8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0BEC-B5B6-4040-AFBC-823903BDA1F4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47FEACB-7783-4AF3-958C-3518B4DA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61DBF8C-2746-4275-B2B0-3FF4F463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234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BCAF9F-FC73-4550-9D8D-6788DA17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741D773-056D-4A31-BF01-B8420AAC6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1B82FE7-40A3-4348-A7A8-04AF427C8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F95E68D-8E2A-4F78-874D-BEEE698F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A8A8-1DCE-4204-AB61-B38DAF5BB780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233D4E3-776E-499A-BD12-05EF99ED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B053601-4A41-4AEC-BB14-A8756423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315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6B3069-0596-4D89-BAC3-CBAE5E17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F67C9AD-AE0F-468F-AE16-ABAF5462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F67CE95-60A1-4B9D-BBE5-BD23888D3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19D6772-6C35-4091-9A87-6ECA5C8E0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F1E87BF5-8F8B-4E88-B34C-38C9A1C44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AF1DE38-1A11-4073-A0D4-273F3BB3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44F7-EE0B-4821-BE4C-9BBEE0FDE635}" type="datetime1">
              <a:rPr lang="vi-VN" smtClean="0"/>
              <a:t>22/12/25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E40767AB-DFAD-4B19-A771-88B1B5E0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8C282F5-32E4-4607-B2DE-BC692EB2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685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8CEA41-2902-4A90-A2EC-7BC0DE38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A904009-770B-4959-856E-4ABD06ED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3221-1D90-49B7-BBF3-C1C5685860BB}" type="datetime1">
              <a:rPr lang="vi-VN" smtClean="0"/>
              <a:t>22/12/25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DBD1CA2-F708-411A-B0CB-1CF1320B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AA03F9F-4652-498B-9E04-1F7D4B5E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461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7786FE47-4F55-450C-8F7C-248AE6B3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90FC-912A-47D2-AF94-2D41A487F0EE}" type="datetime1">
              <a:rPr lang="vi-VN" smtClean="0"/>
              <a:t>22/12/25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AFBCDA9-F065-4F5A-8EE5-3FA6CC65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525BA91-D034-45AB-9065-C0932940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852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F06BE7-CB56-4F6C-95CA-70C5A344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75BC59-7DD0-4DA5-86AC-E6C34F6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7BA3BD1-DCC5-45B2-98A3-970EA3087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A96D688-30E9-453E-924C-F5266818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9DB8-C074-4060-905E-68883E88CE6B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C379375-ACDE-4582-9357-69690675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84D21EB-EBA5-4E9F-922C-6DECB62C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02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B37348-50C9-48AD-859F-BE0942A8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49AFB2E-F6FB-4E33-9E80-E1C86FC76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435395D-F46D-4385-8727-E9F2F1647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29280EC-9BD9-43B7-9A8D-B6E41D20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85A-09B5-43BF-B900-C2EF5BBDBD77}" type="datetime1">
              <a:rPr lang="vi-VN" smtClean="0"/>
              <a:t>22/12/25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473641B-763B-4507-B021-0D0D713D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799391C-DB65-4B2E-8CBD-DC5FA254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21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61102429-203B-451E-8F99-4515F0A1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F6A7D75-5AA6-44FE-AB1F-09AE0F92A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883B39A-BBE1-4D0C-AE08-15C8BEB08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8ED6-0A32-40ED-B077-3007757CF5E8}" type="datetime1">
              <a:rPr lang="vi-VN" smtClean="0"/>
              <a:t>22/12/25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B0526D2-D2A9-4861-96BD-EBC02F636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AE83D1-81A2-42A2-9E0B-70F25A12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95AA-C56D-408A-B4E6-23568ECF13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820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F9582C6-0925-4696-8F9F-8821166F9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Quantum crypto: BB84 &amp; EPR protocol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85FD202-90A8-47CE-B038-FD616E7B1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17/7/2021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3AC71F7-6084-44C2-BDC7-5D08CD02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592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Mặt Cười 71">
            <a:extLst>
              <a:ext uri="{FF2B5EF4-FFF2-40B4-BE49-F238E27FC236}">
                <a16:creationId xmlns:a16="http://schemas.microsoft.com/office/drawing/2014/main" id="{294F86FA-B18D-45AD-9246-0F931A4D4825}"/>
              </a:ext>
            </a:extLst>
          </p:cNvPr>
          <p:cNvSpPr/>
          <p:nvPr/>
        </p:nvSpPr>
        <p:spPr>
          <a:xfrm>
            <a:off x="889000" y="3939237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3" name="Đường kết nối Mũi tên Thẳng 72">
            <a:extLst>
              <a:ext uri="{FF2B5EF4-FFF2-40B4-BE49-F238E27FC236}">
                <a16:creationId xmlns:a16="http://schemas.microsoft.com/office/drawing/2014/main" id="{FCEBB94E-16D2-492F-B66F-4A405BCF5E5D}"/>
              </a:ext>
            </a:extLst>
          </p:cNvPr>
          <p:cNvCxnSpPr>
            <a:cxnSpLocks/>
            <a:stCxn id="72" idx="6"/>
          </p:cNvCxnSpPr>
          <p:nvPr/>
        </p:nvCxnSpPr>
        <p:spPr>
          <a:xfrm flipV="1">
            <a:off x="1587500" y="4307536"/>
            <a:ext cx="210790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Mặt Cười 73">
            <a:extLst>
              <a:ext uri="{FF2B5EF4-FFF2-40B4-BE49-F238E27FC236}">
                <a16:creationId xmlns:a16="http://schemas.microsoft.com/office/drawing/2014/main" id="{832A88AA-5FC3-44D0-826F-A1582FF504B2}"/>
              </a:ext>
            </a:extLst>
          </p:cNvPr>
          <p:cNvSpPr/>
          <p:nvPr/>
        </p:nvSpPr>
        <p:spPr>
          <a:xfrm>
            <a:off x="6493216" y="3981886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5" name="Đường kết nối Mũi tên Thẳng 74">
            <a:extLst>
              <a:ext uri="{FF2B5EF4-FFF2-40B4-BE49-F238E27FC236}">
                <a16:creationId xmlns:a16="http://schemas.microsoft.com/office/drawing/2014/main" id="{953BC3F4-C493-46B4-B3C0-9D7E35A826D4}"/>
              </a:ext>
            </a:extLst>
          </p:cNvPr>
          <p:cNvCxnSpPr>
            <a:cxnSpLocks/>
            <a:stCxn id="78" idx="6"/>
            <a:endCxn id="74" idx="2"/>
          </p:cNvCxnSpPr>
          <p:nvPr/>
        </p:nvCxnSpPr>
        <p:spPr>
          <a:xfrm flipV="1">
            <a:off x="4393907" y="4350186"/>
            <a:ext cx="2099309" cy="13417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Hộp Văn bản 75">
            <a:extLst>
              <a:ext uri="{FF2B5EF4-FFF2-40B4-BE49-F238E27FC236}">
                <a16:creationId xmlns:a16="http://schemas.microsoft.com/office/drawing/2014/main" id="{4DAA206A-9745-4262-8DEF-A2B5797D4A86}"/>
              </a:ext>
            </a:extLst>
          </p:cNvPr>
          <p:cNvSpPr txBox="1"/>
          <p:nvPr/>
        </p:nvSpPr>
        <p:spPr>
          <a:xfrm>
            <a:off x="838200" y="4796685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Alice</a:t>
            </a: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45C29127-C7E5-44A1-9B78-C2725A1B6995}"/>
              </a:ext>
            </a:extLst>
          </p:cNvPr>
          <p:cNvSpPr txBox="1"/>
          <p:nvPr/>
        </p:nvSpPr>
        <p:spPr>
          <a:xfrm>
            <a:off x="6442416" y="4796685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Bob</a:t>
            </a:r>
          </a:p>
        </p:txBody>
      </p:sp>
      <p:sp>
        <p:nvSpPr>
          <p:cNvPr id="78" name="Mặt Cười 77">
            <a:extLst>
              <a:ext uri="{FF2B5EF4-FFF2-40B4-BE49-F238E27FC236}">
                <a16:creationId xmlns:a16="http://schemas.microsoft.com/office/drawing/2014/main" id="{5E2810F3-B5E9-4086-83E2-78AFFDA01CE4}"/>
              </a:ext>
            </a:extLst>
          </p:cNvPr>
          <p:cNvSpPr/>
          <p:nvPr/>
        </p:nvSpPr>
        <p:spPr>
          <a:xfrm>
            <a:off x="3695407" y="5323666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9" name="Hộp Văn bản 78">
            <a:extLst>
              <a:ext uri="{FF2B5EF4-FFF2-40B4-BE49-F238E27FC236}">
                <a16:creationId xmlns:a16="http://schemas.microsoft.com/office/drawing/2014/main" id="{982FFEB0-68F3-4432-BB5C-EF59973FE4BB}"/>
              </a:ext>
            </a:extLst>
          </p:cNvPr>
          <p:cNvSpPr txBox="1"/>
          <p:nvPr/>
        </p:nvSpPr>
        <p:spPr>
          <a:xfrm>
            <a:off x="3868908" y="408606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cxnSp>
        <p:nvCxnSpPr>
          <p:cNvPr id="80" name="Đường kết nối Mũi tên Thẳng 79">
            <a:extLst>
              <a:ext uri="{FF2B5EF4-FFF2-40B4-BE49-F238E27FC236}">
                <a16:creationId xmlns:a16="http://schemas.microsoft.com/office/drawing/2014/main" id="{4BDD1E9B-E650-4741-895A-E5F4037DBDFA}"/>
              </a:ext>
            </a:extLst>
          </p:cNvPr>
          <p:cNvCxnSpPr>
            <a:cxnSpLocks/>
            <a:stCxn id="72" idx="6"/>
            <a:endCxn id="78" idx="2"/>
          </p:cNvCxnSpPr>
          <p:nvPr/>
        </p:nvCxnSpPr>
        <p:spPr>
          <a:xfrm>
            <a:off x="1587500" y="4307537"/>
            <a:ext cx="2107907" cy="138442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Hộp Văn bản 80">
            <a:extLst>
              <a:ext uri="{FF2B5EF4-FFF2-40B4-BE49-F238E27FC236}">
                <a16:creationId xmlns:a16="http://schemas.microsoft.com/office/drawing/2014/main" id="{624F70DD-D386-4311-A35F-8744CDB24242}"/>
              </a:ext>
            </a:extLst>
          </p:cNvPr>
          <p:cNvSpPr txBox="1"/>
          <p:nvPr/>
        </p:nvSpPr>
        <p:spPr>
          <a:xfrm>
            <a:off x="3640308" y="617168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Eve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701DD01-ED63-4D6C-BA4E-22771C4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0F-ED8F-4A6E-AA06-FEAFBF3D52EE}" type="slidenum">
              <a:rPr lang="en-US" smtClean="0"/>
              <a:t>10</a:t>
            </a:fld>
            <a:endParaRPr lang="en-US"/>
          </a:p>
        </p:txBody>
      </p:sp>
      <p:sp>
        <p:nvSpPr>
          <p:cNvPr id="21" name="Tiêu đề 1">
            <a:extLst>
              <a:ext uri="{FF2B5EF4-FFF2-40B4-BE49-F238E27FC236}">
                <a16:creationId xmlns:a16="http://schemas.microsoft.com/office/drawing/2014/main" id="{A7C931BB-3513-469A-A2EE-D4DC36B8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vi-VN">
                <a:latin typeface="Calibri Light (Đầu đề)"/>
              </a:rPr>
              <a:t>4. BB84 (Charles H. Bennett &amp; Gilles Brassard)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hỗ dành sẵn cho Nội dung 2">
                <a:extLst>
                  <a:ext uri="{FF2B5EF4-FFF2-40B4-BE49-F238E27FC236}">
                    <a16:creationId xmlns:a16="http://schemas.microsoft.com/office/drawing/2014/main" id="{9B2B6242-C2D2-416E-9122-FCBC645BC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876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Assume Alice send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qubits to Bob, then they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bits as key</a:t>
                </a:r>
              </a:p>
              <a:p>
                <a:pPr marL="0" indent="0">
                  <a:buNone/>
                </a:pPr>
                <a:r>
                  <a:rPr lang="en-US"/>
                  <a:t>If Eve eavesdrops, then they can use 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bits as key</a:t>
                </a:r>
                <a:endParaRPr lang="vi-VN"/>
              </a:p>
            </p:txBody>
          </p:sp>
        </mc:Choice>
        <mc:Fallback xmlns="">
          <p:sp>
            <p:nvSpPr>
              <p:cNvPr id="22" name="Chỗ dành sẵn cho Nội dung 2">
                <a:extLst>
                  <a:ext uri="{FF2B5EF4-FFF2-40B4-BE49-F238E27FC236}">
                    <a16:creationId xmlns:a16="http://schemas.microsoft.com/office/drawing/2014/main" id="{9B2B6242-C2D2-416E-9122-FCBC645BC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87663"/>
              </a:xfrm>
              <a:blipFill>
                <a:blip r:embed="rId3"/>
                <a:stretch>
                  <a:fillRect l="-1217" t="-613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60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24EF14-BABE-4D44-A66C-2C0477DF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5C281B0-4A3C-4855-A570-36895395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BD9B466-A981-4945-BCD3-502BDD43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1" y="182562"/>
            <a:ext cx="11196897" cy="6492875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CFF0D94-1C02-44D8-B6A0-07AAC406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774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A1D894-541E-4E8C-BF33-7EB84EC37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EPR protocol (E91)</a:t>
            </a:r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EBEE7FD-91B6-413E-9CD0-C11156BAA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Ekert, 1991</a:t>
            </a:r>
          </a:p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2/10/2021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B56F2BC-FB4B-4BA9-AF0F-23A7DACA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449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EB2AA6-E125-4E7A-9F05-B21F6299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Spin</a:t>
            </a:r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B2439D2-1A38-4973-B4D6-6BAD605FBDD6}"/>
              </a:ext>
            </a:extLst>
          </p:cNvPr>
          <p:cNvSpPr/>
          <p:nvPr/>
        </p:nvSpPr>
        <p:spPr>
          <a:xfrm>
            <a:off x="3193774" y="2584174"/>
            <a:ext cx="1934817" cy="19613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4FC5B356-554E-4694-A0FD-8F0F6C800ED9}"/>
              </a:ext>
            </a:extLst>
          </p:cNvPr>
          <p:cNvSpPr/>
          <p:nvPr/>
        </p:nvSpPr>
        <p:spPr>
          <a:xfrm>
            <a:off x="3193773" y="3218622"/>
            <a:ext cx="1934817" cy="692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C0FF61D0-CF77-4BE8-9EA5-2FB426068B06}"/>
              </a:ext>
            </a:extLst>
          </p:cNvPr>
          <p:cNvSpPr/>
          <p:nvPr/>
        </p:nvSpPr>
        <p:spPr>
          <a:xfrm>
            <a:off x="4107180" y="3493770"/>
            <a:ext cx="121920" cy="114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2BDB15E0-85F8-4174-B9B2-BE4E434FBF09}"/>
              </a:ext>
            </a:extLst>
          </p:cNvPr>
          <p:cNvSpPr/>
          <p:nvPr/>
        </p:nvSpPr>
        <p:spPr>
          <a:xfrm>
            <a:off x="2847975" y="3581400"/>
            <a:ext cx="2619375" cy="622582"/>
          </a:xfrm>
          <a:custGeom>
            <a:avLst/>
            <a:gdLst>
              <a:gd name="connsiteX0" fmla="*/ 0 w 2543175"/>
              <a:gd name="connsiteY0" fmla="*/ 0 h 622582"/>
              <a:gd name="connsiteX1" fmla="*/ 657225 w 2543175"/>
              <a:gd name="connsiteY1" fmla="*/ 533400 h 622582"/>
              <a:gd name="connsiteX2" fmla="*/ 1838325 w 2543175"/>
              <a:gd name="connsiteY2" fmla="*/ 571500 h 622582"/>
              <a:gd name="connsiteX3" fmla="*/ 2543175 w 2543175"/>
              <a:gd name="connsiteY3" fmla="*/ 19050 h 62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175" h="622582">
                <a:moveTo>
                  <a:pt x="0" y="0"/>
                </a:moveTo>
                <a:cubicBezTo>
                  <a:pt x="175419" y="219075"/>
                  <a:pt x="350838" y="438150"/>
                  <a:pt x="657225" y="533400"/>
                </a:cubicBezTo>
                <a:cubicBezTo>
                  <a:pt x="963612" y="628650"/>
                  <a:pt x="1524000" y="657225"/>
                  <a:pt x="1838325" y="571500"/>
                </a:cubicBezTo>
                <a:cubicBezTo>
                  <a:pt x="2152650" y="485775"/>
                  <a:pt x="2347912" y="252412"/>
                  <a:pt x="2543175" y="19050"/>
                </a:cubicBezTo>
              </a:path>
            </a:pathLst>
          </a:cu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Đường nối Thẳng 26">
            <a:extLst>
              <a:ext uri="{FF2B5EF4-FFF2-40B4-BE49-F238E27FC236}">
                <a16:creationId xmlns:a16="http://schemas.microsoft.com/office/drawing/2014/main" id="{014849B3-F387-4CE8-B871-AA12723CC93C}"/>
              </a:ext>
            </a:extLst>
          </p:cNvPr>
          <p:cNvCxnSpPr>
            <a:endCxn id="19" idx="3"/>
          </p:cNvCxnSpPr>
          <p:nvPr/>
        </p:nvCxnSpPr>
        <p:spPr>
          <a:xfrm flipV="1">
            <a:off x="5345906" y="3600450"/>
            <a:ext cx="121444" cy="28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35B76540-EFF1-480E-B286-5EECE95CBD1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5467350" y="3600450"/>
            <a:ext cx="0" cy="119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Đường kết nối Mũi tên Thẳng 32">
            <a:extLst>
              <a:ext uri="{FF2B5EF4-FFF2-40B4-BE49-F238E27FC236}">
                <a16:creationId xmlns:a16="http://schemas.microsoft.com/office/drawing/2014/main" id="{4A901933-1DF1-492A-84F8-38B901F41936}"/>
              </a:ext>
            </a:extLst>
          </p:cNvPr>
          <p:cNvCxnSpPr>
            <a:cxnSpLocks/>
          </p:cNvCxnSpPr>
          <p:nvPr/>
        </p:nvCxnSpPr>
        <p:spPr>
          <a:xfrm flipV="1">
            <a:off x="4168140" y="2050468"/>
            <a:ext cx="0" cy="151436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Hình Bầu dục 34">
            <a:extLst>
              <a:ext uri="{FF2B5EF4-FFF2-40B4-BE49-F238E27FC236}">
                <a16:creationId xmlns:a16="http://schemas.microsoft.com/office/drawing/2014/main" id="{42256592-22CA-43D6-8F8D-660D8DF56BA2}"/>
              </a:ext>
            </a:extLst>
          </p:cNvPr>
          <p:cNvSpPr/>
          <p:nvPr/>
        </p:nvSpPr>
        <p:spPr>
          <a:xfrm>
            <a:off x="7070450" y="2584174"/>
            <a:ext cx="1934817" cy="19613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317AD514-3983-4FBB-B040-80D8F52D94AE}"/>
              </a:ext>
            </a:extLst>
          </p:cNvPr>
          <p:cNvSpPr/>
          <p:nvPr/>
        </p:nvSpPr>
        <p:spPr>
          <a:xfrm>
            <a:off x="7070449" y="3218622"/>
            <a:ext cx="1934817" cy="692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5FCE2FA4-21C1-4799-9252-203EEBE7D6D8}"/>
              </a:ext>
            </a:extLst>
          </p:cNvPr>
          <p:cNvSpPr/>
          <p:nvPr/>
        </p:nvSpPr>
        <p:spPr>
          <a:xfrm>
            <a:off x="7983856" y="3493770"/>
            <a:ext cx="121920" cy="114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Hình tự do: Hình 37">
            <a:extLst>
              <a:ext uri="{FF2B5EF4-FFF2-40B4-BE49-F238E27FC236}">
                <a16:creationId xmlns:a16="http://schemas.microsoft.com/office/drawing/2014/main" id="{CC3EB0A3-0590-4B60-BF9E-8CD9130CE373}"/>
              </a:ext>
            </a:extLst>
          </p:cNvPr>
          <p:cNvSpPr/>
          <p:nvPr/>
        </p:nvSpPr>
        <p:spPr>
          <a:xfrm>
            <a:off x="6724651" y="3581400"/>
            <a:ext cx="2619375" cy="622582"/>
          </a:xfrm>
          <a:custGeom>
            <a:avLst/>
            <a:gdLst>
              <a:gd name="connsiteX0" fmla="*/ 0 w 2543175"/>
              <a:gd name="connsiteY0" fmla="*/ 0 h 622582"/>
              <a:gd name="connsiteX1" fmla="*/ 657225 w 2543175"/>
              <a:gd name="connsiteY1" fmla="*/ 533400 h 622582"/>
              <a:gd name="connsiteX2" fmla="*/ 1838325 w 2543175"/>
              <a:gd name="connsiteY2" fmla="*/ 571500 h 622582"/>
              <a:gd name="connsiteX3" fmla="*/ 2543175 w 2543175"/>
              <a:gd name="connsiteY3" fmla="*/ 19050 h 62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175" h="622582">
                <a:moveTo>
                  <a:pt x="0" y="0"/>
                </a:moveTo>
                <a:cubicBezTo>
                  <a:pt x="175419" y="219075"/>
                  <a:pt x="350838" y="438150"/>
                  <a:pt x="657225" y="533400"/>
                </a:cubicBezTo>
                <a:cubicBezTo>
                  <a:pt x="963612" y="628650"/>
                  <a:pt x="1524000" y="657225"/>
                  <a:pt x="1838325" y="571500"/>
                </a:cubicBezTo>
                <a:cubicBezTo>
                  <a:pt x="2152650" y="485775"/>
                  <a:pt x="2347912" y="252412"/>
                  <a:pt x="2543175" y="19050"/>
                </a:cubicBezTo>
              </a:path>
            </a:pathLst>
          </a:cu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Đường nối Thẳng 38">
            <a:extLst>
              <a:ext uri="{FF2B5EF4-FFF2-40B4-BE49-F238E27FC236}">
                <a16:creationId xmlns:a16="http://schemas.microsoft.com/office/drawing/2014/main" id="{6916D712-CDD7-44F4-9A1B-C13006FA2CC5}"/>
              </a:ext>
            </a:extLst>
          </p:cNvPr>
          <p:cNvCxnSpPr>
            <a:cxnSpLocks/>
            <a:stCxn id="38" idx="0"/>
          </p:cNvCxnSpPr>
          <p:nvPr/>
        </p:nvCxnSpPr>
        <p:spPr>
          <a:xfrm>
            <a:off x="6724651" y="3581400"/>
            <a:ext cx="12144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7365ECB3-FDC6-4C8D-8343-0C665931BFBB}"/>
              </a:ext>
            </a:extLst>
          </p:cNvPr>
          <p:cNvCxnSpPr>
            <a:cxnSpLocks/>
          </p:cNvCxnSpPr>
          <p:nvPr/>
        </p:nvCxnSpPr>
        <p:spPr>
          <a:xfrm flipV="1">
            <a:off x="6724651" y="3581400"/>
            <a:ext cx="0" cy="119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F349BBD2-F8EC-446E-96F1-91907EE41C91}"/>
              </a:ext>
            </a:extLst>
          </p:cNvPr>
          <p:cNvCxnSpPr>
            <a:cxnSpLocks/>
          </p:cNvCxnSpPr>
          <p:nvPr/>
        </p:nvCxnSpPr>
        <p:spPr>
          <a:xfrm>
            <a:off x="8044816" y="3564836"/>
            <a:ext cx="0" cy="1431234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C1D1F124-2247-4D44-824F-8255385D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869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EB2AA6-E125-4E7A-9F05-B21F6299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B2439D2-1A38-4973-B4D6-6BAD605FBDD6}"/>
              </a:ext>
            </a:extLst>
          </p:cNvPr>
          <p:cNvSpPr/>
          <p:nvPr/>
        </p:nvSpPr>
        <p:spPr>
          <a:xfrm>
            <a:off x="4895574" y="2596874"/>
            <a:ext cx="1934817" cy="19613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4FC5B356-554E-4694-A0FD-8F0F6C800ED9}"/>
              </a:ext>
            </a:extLst>
          </p:cNvPr>
          <p:cNvSpPr/>
          <p:nvPr/>
        </p:nvSpPr>
        <p:spPr>
          <a:xfrm>
            <a:off x="4895573" y="3231322"/>
            <a:ext cx="1934817" cy="6924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C0FF61D0-CF77-4BE8-9EA5-2FB426068B06}"/>
              </a:ext>
            </a:extLst>
          </p:cNvPr>
          <p:cNvSpPr/>
          <p:nvPr/>
        </p:nvSpPr>
        <p:spPr>
          <a:xfrm>
            <a:off x="5808980" y="3506470"/>
            <a:ext cx="121920" cy="114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2BDB15E0-85F8-4174-B9B2-BE4E434FBF09}"/>
              </a:ext>
            </a:extLst>
          </p:cNvPr>
          <p:cNvSpPr/>
          <p:nvPr/>
        </p:nvSpPr>
        <p:spPr>
          <a:xfrm>
            <a:off x="4549775" y="3594100"/>
            <a:ext cx="2619375" cy="622582"/>
          </a:xfrm>
          <a:custGeom>
            <a:avLst/>
            <a:gdLst>
              <a:gd name="connsiteX0" fmla="*/ 0 w 2543175"/>
              <a:gd name="connsiteY0" fmla="*/ 0 h 622582"/>
              <a:gd name="connsiteX1" fmla="*/ 657225 w 2543175"/>
              <a:gd name="connsiteY1" fmla="*/ 533400 h 622582"/>
              <a:gd name="connsiteX2" fmla="*/ 1838325 w 2543175"/>
              <a:gd name="connsiteY2" fmla="*/ 571500 h 622582"/>
              <a:gd name="connsiteX3" fmla="*/ 2543175 w 2543175"/>
              <a:gd name="connsiteY3" fmla="*/ 19050 h 62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175" h="622582">
                <a:moveTo>
                  <a:pt x="0" y="0"/>
                </a:moveTo>
                <a:cubicBezTo>
                  <a:pt x="175419" y="219075"/>
                  <a:pt x="350838" y="438150"/>
                  <a:pt x="657225" y="533400"/>
                </a:cubicBezTo>
                <a:cubicBezTo>
                  <a:pt x="963612" y="628650"/>
                  <a:pt x="1524000" y="657225"/>
                  <a:pt x="1838325" y="571500"/>
                </a:cubicBezTo>
                <a:cubicBezTo>
                  <a:pt x="2152650" y="485775"/>
                  <a:pt x="2347912" y="252412"/>
                  <a:pt x="2543175" y="19050"/>
                </a:cubicBezTo>
              </a:path>
            </a:pathLst>
          </a:cu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Đường nối Thẳng 26">
            <a:extLst>
              <a:ext uri="{FF2B5EF4-FFF2-40B4-BE49-F238E27FC236}">
                <a16:creationId xmlns:a16="http://schemas.microsoft.com/office/drawing/2014/main" id="{014849B3-F387-4CE8-B871-AA12723CC93C}"/>
              </a:ext>
            </a:extLst>
          </p:cNvPr>
          <p:cNvCxnSpPr>
            <a:endCxn id="19" idx="3"/>
          </p:cNvCxnSpPr>
          <p:nvPr/>
        </p:nvCxnSpPr>
        <p:spPr>
          <a:xfrm flipV="1">
            <a:off x="7047706" y="3613150"/>
            <a:ext cx="121444" cy="28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35B76540-EFF1-480E-B286-5EECE95CBD1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169150" y="3613150"/>
            <a:ext cx="0" cy="119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Đường kết nối Mũi tên Thẳng 32">
            <a:extLst>
              <a:ext uri="{FF2B5EF4-FFF2-40B4-BE49-F238E27FC236}">
                <a16:creationId xmlns:a16="http://schemas.microsoft.com/office/drawing/2014/main" id="{4A901933-1DF1-492A-84F8-38B901F41936}"/>
              </a:ext>
            </a:extLst>
          </p:cNvPr>
          <p:cNvCxnSpPr>
            <a:cxnSpLocks/>
          </p:cNvCxnSpPr>
          <p:nvPr/>
        </p:nvCxnSpPr>
        <p:spPr>
          <a:xfrm flipV="1">
            <a:off x="5869940" y="2063168"/>
            <a:ext cx="0" cy="1514368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Đường nối Thẳng 38">
            <a:extLst>
              <a:ext uri="{FF2B5EF4-FFF2-40B4-BE49-F238E27FC236}">
                <a16:creationId xmlns:a16="http://schemas.microsoft.com/office/drawing/2014/main" id="{6916D712-CDD7-44F4-9A1B-C13006FA2CC5}"/>
              </a:ext>
            </a:extLst>
          </p:cNvPr>
          <p:cNvCxnSpPr>
            <a:cxnSpLocks/>
          </p:cNvCxnSpPr>
          <p:nvPr/>
        </p:nvCxnSpPr>
        <p:spPr>
          <a:xfrm>
            <a:off x="4563800" y="3612873"/>
            <a:ext cx="12144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7365ECB3-FDC6-4C8D-8343-0C665931BFBB}"/>
              </a:ext>
            </a:extLst>
          </p:cNvPr>
          <p:cNvCxnSpPr>
            <a:cxnSpLocks/>
          </p:cNvCxnSpPr>
          <p:nvPr/>
        </p:nvCxnSpPr>
        <p:spPr>
          <a:xfrm flipV="1">
            <a:off x="4563800" y="3612873"/>
            <a:ext cx="0" cy="119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ED7188A8-A659-4759-8977-1E14E0757E9D}"/>
              </a:ext>
            </a:extLst>
          </p:cNvPr>
          <p:cNvCxnSpPr>
            <a:cxnSpLocks/>
          </p:cNvCxnSpPr>
          <p:nvPr/>
        </p:nvCxnSpPr>
        <p:spPr>
          <a:xfrm>
            <a:off x="5869940" y="3544682"/>
            <a:ext cx="0" cy="1431234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F8CDC70-70B3-4214-824B-E0418B51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279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AAA31B-F89D-4B3B-B50D-86C0FF8F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Pradox (Einstein, Podolsky và Rosen, 1935)</a:t>
            </a:r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F5620A9C-AC3E-4E00-8376-F05CA1EAEEB7}"/>
              </a:ext>
            </a:extLst>
          </p:cNvPr>
          <p:cNvSpPr/>
          <p:nvPr/>
        </p:nvSpPr>
        <p:spPr>
          <a:xfrm>
            <a:off x="1856935" y="5584874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am giác Cân 4">
            <a:extLst>
              <a:ext uri="{FF2B5EF4-FFF2-40B4-BE49-F238E27FC236}">
                <a16:creationId xmlns:a16="http://schemas.microsoft.com/office/drawing/2014/main" id="{FA3A7A44-31BE-4D41-8D83-95AB9C13F7F9}"/>
              </a:ext>
            </a:extLst>
          </p:cNvPr>
          <p:cNvSpPr/>
          <p:nvPr/>
        </p:nvSpPr>
        <p:spPr>
          <a:xfrm>
            <a:off x="3263705" y="3910819"/>
            <a:ext cx="956604" cy="84406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A239E315-7EB1-4B65-B23C-828C79AB0C19}"/>
              </a:ext>
            </a:extLst>
          </p:cNvPr>
          <p:cNvSpPr/>
          <p:nvPr/>
        </p:nvSpPr>
        <p:spPr>
          <a:xfrm>
            <a:off x="6736080" y="3133579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85FDDD48-8269-4645-BEB8-8A30DE4B51AB}"/>
              </a:ext>
            </a:extLst>
          </p:cNvPr>
          <p:cNvSpPr/>
          <p:nvPr/>
        </p:nvSpPr>
        <p:spPr>
          <a:xfrm>
            <a:off x="3903786" y="2357622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27F52DC-454D-4A52-B7D1-AFE11122C13F}"/>
              </a:ext>
            </a:extLst>
          </p:cNvPr>
          <p:cNvCxnSpPr/>
          <p:nvPr/>
        </p:nvCxnSpPr>
        <p:spPr>
          <a:xfrm flipV="1">
            <a:off x="2335237" y="4867422"/>
            <a:ext cx="928468" cy="717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159D63BC-A00C-4F60-817B-BC957236A6A9}"/>
              </a:ext>
            </a:extLst>
          </p:cNvPr>
          <p:cNvCxnSpPr>
            <a:cxnSpLocks/>
          </p:cNvCxnSpPr>
          <p:nvPr/>
        </p:nvCxnSpPr>
        <p:spPr>
          <a:xfrm flipV="1">
            <a:off x="4058531" y="2920331"/>
            <a:ext cx="7033" cy="1180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490E97E-B577-400B-AA80-4BEEAB5A3222}"/>
              </a:ext>
            </a:extLst>
          </p:cNvPr>
          <p:cNvCxnSpPr>
            <a:cxnSpLocks/>
          </p:cNvCxnSpPr>
          <p:nvPr/>
        </p:nvCxnSpPr>
        <p:spPr>
          <a:xfrm flipV="1">
            <a:off x="4220308" y="3643532"/>
            <a:ext cx="2349304" cy="91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500795D-8AE9-450F-8EB8-799BCD63E337}"/>
              </a:ext>
            </a:extLst>
          </p:cNvPr>
          <p:cNvSpPr txBox="1"/>
          <p:nvPr/>
        </p:nvSpPr>
        <p:spPr>
          <a:xfrm>
            <a:off x="960705" y="6123543"/>
            <a:ext cx="21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energy photon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8E951FB-42C1-4DB2-8215-3FA84B8ADA9F}"/>
              </a:ext>
            </a:extLst>
          </p:cNvPr>
          <p:cNvSpPr txBox="1"/>
          <p:nvPr/>
        </p:nvSpPr>
        <p:spPr>
          <a:xfrm>
            <a:off x="3446585" y="4825220"/>
            <a:ext cx="92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Crystal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BD524B3-8E30-4E55-9F1D-8486E324A81F}"/>
                  </a:ext>
                </a:extLst>
              </p:cNvPr>
              <p:cNvSpPr txBox="1"/>
              <p:nvPr/>
            </p:nvSpPr>
            <p:spPr>
              <a:xfrm>
                <a:off x="6724356" y="3513742"/>
                <a:ext cx="1345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Photon with spin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/>
                  <a:t>1</a:t>
                </a:r>
                <a:endParaRPr lang="vi-VN"/>
              </a:p>
            </p:txBody>
          </p:sp>
        </mc:Choice>
        <mc:Fallback xmlns="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BD524B3-8E30-4E55-9F1D-8486E324A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356" y="3513742"/>
                <a:ext cx="1345811" cy="646331"/>
              </a:xfrm>
              <a:prstGeom prst="rect">
                <a:avLst/>
              </a:prstGeom>
              <a:blipFill>
                <a:blip r:embed="rId2"/>
                <a:stretch>
                  <a:fillRect l="-3620" t="-4717" r="-6335" b="-1415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F0A5AA8C-15F2-4E13-90DF-443118757009}"/>
                  </a:ext>
                </a:extLst>
              </p:cNvPr>
              <p:cNvSpPr txBox="1"/>
              <p:nvPr/>
            </p:nvSpPr>
            <p:spPr>
              <a:xfrm>
                <a:off x="4375053" y="2691479"/>
                <a:ext cx="1345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Photon with spin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/>
                  <a:t>1</a:t>
                </a:r>
                <a:endParaRPr lang="vi-VN"/>
              </a:p>
            </p:txBody>
          </p:sp>
        </mc:Choice>
        <mc:Fallback xmlns="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F0A5AA8C-15F2-4E13-90DF-44311875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053" y="2691479"/>
                <a:ext cx="1345811" cy="646331"/>
              </a:xfrm>
              <a:prstGeom prst="rect">
                <a:avLst/>
              </a:prstGeom>
              <a:blipFill>
                <a:blip r:embed="rId3"/>
                <a:stretch>
                  <a:fillRect l="-4091" t="-5660" r="-6364" b="-1415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6F042D0E-556A-4E31-9AF5-5ACC94DCC357}"/>
              </a:ext>
            </a:extLst>
          </p:cNvPr>
          <p:cNvCxnSpPr/>
          <p:nvPr/>
        </p:nvCxnSpPr>
        <p:spPr>
          <a:xfrm flipV="1">
            <a:off x="7178040" y="2920331"/>
            <a:ext cx="0" cy="508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9DC120C8-0E9F-4FA0-BEDE-8BC5AC039B64}"/>
              </a:ext>
            </a:extLst>
          </p:cNvPr>
          <p:cNvCxnSpPr/>
          <p:nvPr/>
        </p:nvCxnSpPr>
        <p:spPr>
          <a:xfrm flipV="1">
            <a:off x="3764280" y="2182810"/>
            <a:ext cx="0" cy="508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Hình tự do: Hình 31">
            <a:extLst>
              <a:ext uri="{FF2B5EF4-FFF2-40B4-BE49-F238E27FC236}">
                <a16:creationId xmlns:a16="http://schemas.microsoft.com/office/drawing/2014/main" id="{E3B337D1-6231-4F42-A82C-7C9201174873}"/>
              </a:ext>
            </a:extLst>
          </p:cNvPr>
          <p:cNvSpPr/>
          <p:nvPr/>
        </p:nvSpPr>
        <p:spPr>
          <a:xfrm>
            <a:off x="4227340" y="2197130"/>
            <a:ext cx="2489983" cy="797861"/>
          </a:xfrm>
          <a:custGeom>
            <a:avLst/>
            <a:gdLst>
              <a:gd name="connsiteX0" fmla="*/ 0 w 2438400"/>
              <a:gd name="connsiteY0" fmla="*/ 63545 h 1030953"/>
              <a:gd name="connsiteX1" fmla="*/ 1656522 w 2438400"/>
              <a:gd name="connsiteY1" fmla="*/ 103301 h 1030953"/>
              <a:gd name="connsiteX2" fmla="*/ 2438400 w 2438400"/>
              <a:gd name="connsiteY2" fmla="*/ 1030953 h 103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1030953">
                <a:moveTo>
                  <a:pt x="0" y="63545"/>
                </a:moveTo>
                <a:cubicBezTo>
                  <a:pt x="625061" y="2805"/>
                  <a:pt x="1250122" y="-57934"/>
                  <a:pt x="1656522" y="103301"/>
                </a:cubicBezTo>
                <a:cubicBezTo>
                  <a:pt x="2062922" y="264536"/>
                  <a:pt x="2250661" y="647744"/>
                  <a:pt x="2438400" y="103095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0CD3D878-B63B-4BCC-922D-7B591A35EC27}"/>
              </a:ext>
            </a:extLst>
          </p:cNvPr>
          <p:cNvSpPr txBox="1"/>
          <p:nvPr/>
        </p:nvSpPr>
        <p:spPr>
          <a:xfrm>
            <a:off x="5880955" y="1862688"/>
            <a:ext cx="303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1120 km, 2020</a:t>
            </a:r>
            <a:endParaRPr lang="vi-VN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60F5F60-3095-417F-BB9A-077F17DE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246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AAA31B-F89D-4B3B-B50D-86C0FF8F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Pradox: when measure</a:t>
            </a:r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F5620A9C-AC3E-4E00-8376-F05CA1EAEEB7}"/>
              </a:ext>
            </a:extLst>
          </p:cNvPr>
          <p:cNvSpPr/>
          <p:nvPr/>
        </p:nvSpPr>
        <p:spPr>
          <a:xfrm>
            <a:off x="1856935" y="5584874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am giác Cân 4">
            <a:extLst>
              <a:ext uri="{FF2B5EF4-FFF2-40B4-BE49-F238E27FC236}">
                <a16:creationId xmlns:a16="http://schemas.microsoft.com/office/drawing/2014/main" id="{FA3A7A44-31BE-4D41-8D83-95AB9C13F7F9}"/>
              </a:ext>
            </a:extLst>
          </p:cNvPr>
          <p:cNvSpPr/>
          <p:nvPr/>
        </p:nvSpPr>
        <p:spPr>
          <a:xfrm>
            <a:off x="3263705" y="3910819"/>
            <a:ext cx="956604" cy="84406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A239E315-7EB1-4B65-B23C-828C79AB0C19}"/>
              </a:ext>
            </a:extLst>
          </p:cNvPr>
          <p:cNvSpPr/>
          <p:nvPr/>
        </p:nvSpPr>
        <p:spPr>
          <a:xfrm>
            <a:off x="6736080" y="3133579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85FDDD48-8269-4645-BEB8-8A30DE4B51AB}"/>
              </a:ext>
            </a:extLst>
          </p:cNvPr>
          <p:cNvSpPr/>
          <p:nvPr/>
        </p:nvSpPr>
        <p:spPr>
          <a:xfrm>
            <a:off x="3903786" y="2357622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27F52DC-454D-4A52-B7D1-AFE11122C13F}"/>
              </a:ext>
            </a:extLst>
          </p:cNvPr>
          <p:cNvCxnSpPr/>
          <p:nvPr/>
        </p:nvCxnSpPr>
        <p:spPr>
          <a:xfrm flipV="1">
            <a:off x="2335237" y="4867422"/>
            <a:ext cx="928468" cy="717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500795D-8AE9-450F-8EB8-799BCD63E337}"/>
              </a:ext>
            </a:extLst>
          </p:cNvPr>
          <p:cNvSpPr txBox="1"/>
          <p:nvPr/>
        </p:nvSpPr>
        <p:spPr>
          <a:xfrm>
            <a:off x="960705" y="6123543"/>
            <a:ext cx="21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energy photon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8E951FB-42C1-4DB2-8215-3FA84B8ADA9F}"/>
              </a:ext>
            </a:extLst>
          </p:cNvPr>
          <p:cNvSpPr txBox="1"/>
          <p:nvPr/>
        </p:nvSpPr>
        <p:spPr>
          <a:xfrm>
            <a:off x="3446585" y="4825220"/>
            <a:ext cx="92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Crystal</a:t>
            </a:r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BD524B3-8E30-4E55-9F1D-8486E324A81F}"/>
              </a:ext>
            </a:extLst>
          </p:cNvPr>
          <p:cNvSpPr txBox="1"/>
          <p:nvPr/>
        </p:nvSpPr>
        <p:spPr>
          <a:xfrm>
            <a:off x="6724356" y="3513742"/>
            <a:ext cx="134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Photon with spin 1</a:t>
            </a:r>
            <a:endParaRPr lang="vi-VN"/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48C557C3-DCD5-48DD-AD1E-AED0603CFC5C}"/>
              </a:ext>
            </a:extLst>
          </p:cNvPr>
          <p:cNvCxnSpPr/>
          <p:nvPr/>
        </p:nvCxnSpPr>
        <p:spPr>
          <a:xfrm flipV="1">
            <a:off x="7216726" y="2920331"/>
            <a:ext cx="0" cy="50866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4C6A03F2-3E47-453D-A826-FD9C2CC62C4F}"/>
              </a:ext>
            </a:extLst>
          </p:cNvPr>
          <p:cNvCxnSpPr/>
          <p:nvPr/>
        </p:nvCxnSpPr>
        <p:spPr>
          <a:xfrm flipH="1" flipV="1">
            <a:off x="4434840" y="2537460"/>
            <a:ext cx="1965960" cy="67056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6763401-6216-4B40-BE0F-CE8E70D711A8}"/>
              </a:ext>
            </a:extLst>
          </p:cNvPr>
          <p:cNvSpPr txBox="1"/>
          <p:nvPr/>
        </p:nvSpPr>
        <p:spPr>
          <a:xfrm rot="1126053">
            <a:off x="4808100" y="2417548"/>
            <a:ext cx="173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“Spooky action”</a:t>
            </a:r>
            <a:endParaRPr lang="vi-VN"/>
          </a:p>
        </p:txBody>
      </p: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7B447F42-C320-4BAF-AC4F-F8FCB131662D}"/>
              </a:ext>
            </a:extLst>
          </p:cNvPr>
          <p:cNvCxnSpPr/>
          <p:nvPr/>
        </p:nvCxnSpPr>
        <p:spPr>
          <a:xfrm flipV="1">
            <a:off x="3764280" y="2182810"/>
            <a:ext cx="0" cy="508669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DD754A1F-85E7-4BE6-A191-4B204F1D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440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AAA31B-F89D-4B3B-B50D-86C0FF8F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Pradox: when measure</a:t>
            </a:r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F5620A9C-AC3E-4E00-8376-F05CA1EAEEB7}"/>
              </a:ext>
            </a:extLst>
          </p:cNvPr>
          <p:cNvSpPr/>
          <p:nvPr/>
        </p:nvSpPr>
        <p:spPr>
          <a:xfrm>
            <a:off x="1856935" y="5584874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am giác Cân 4">
            <a:extLst>
              <a:ext uri="{FF2B5EF4-FFF2-40B4-BE49-F238E27FC236}">
                <a16:creationId xmlns:a16="http://schemas.microsoft.com/office/drawing/2014/main" id="{FA3A7A44-31BE-4D41-8D83-95AB9C13F7F9}"/>
              </a:ext>
            </a:extLst>
          </p:cNvPr>
          <p:cNvSpPr/>
          <p:nvPr/>
        </p:nvSpPr>
        <p:spPr>
          <a:xfrm>
            <a:off x="3263705" y="3910819"/>
            <a:ext cx="956604" cy="84406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A239E315-7EB1-4B65-B23C-828C79AB0C19}"/>
              </a:ext>
            </a:extLst>
          </p:cNvPr>
          <p:cNvSpPr/>
          <p:nvPr/>
        </p:nvSpPr>
        <p:spPr>
          <a:xfrm>
            <a:off x="6736080" y="3133579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85FDDD48-8269-4645-BEB8-8A30DE4B51AB}"/>
              </a:ext>
            </a:extLst>
          </p:cNvPr>
          <p:cNvSpPr/>
          <p:nvPr/>
        </p:nvSpPr>
        <p:spPr>
          <a:xfrm>
            <a:off x="3903786" y="2357622"/>
            <a:ext cx="309489" cy="295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27F52DC-454D-4A52-B7D1-AFE11122C13F}"/>
              </a:ext>
            </a:extLst>
          </p:cNvPr>
          <p:cNvCxnSpPr/>
          <p:nvPr/>
        </p:nvCxnSpPr>
        <p:spPr>
          <a:xfrm flipV="1">
            <a:off x="2335237" y="4867422"/>
            <a:ext cx="928468" cy="717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500795D-8AE9-450F-8EB8-799BCD63E337}"/>
              </a:ext>
            </a:extLst>
          </p:cNvPr>
          <p:cNvSpPr txBox="1"/>
          <p:nvPr/>
        </p:nvSpPr>
        <p:spPr>
          <a:xfrm>
            <a:off x="960705" y="6123543"/>
            <a:ext cx="21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energy photon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8E951FB-42C1-4DB2-8215-3FA84B8ADA9F}"/>
              </a:ext>
            </a:extLst>
          </p:cNvPr>
          <p:cNvSpPr txBox="1"/>
          <p:nvPr/>
        </p:nvSpPr>
        <p:spPr>
          <a:xfrm>
            <a:off x="3446585" y="4825220"/>
            <a:ext cx="92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Crystal</a:t>
            </a:r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BD524B3-8E30-4E55-9F1D-8486E324A81F}"/>
              </a:ext>
            </a:extLst>
          </p:cNvPr>
          <p:cNvSpPr txBox="1"/>
          <p:nvPr/>
        </p:nvSpPr>
        <p:spPr>
          <a:xfrm>
            <a:off x="6724356" y="3513742"/>
            <a:ext cx="134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Photon with spin 1</a:t>
            </a:r>
            <a:endParaRPr lang="vi-VN"/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48C557C3-DCD5-48DD-AD1E-AED0603CFC5C}"/>
              </a:ext>
            </a:extLst>
          </p:cNvPr>
          <p:cNvCxnSpPr/>
          <p:nvPr/>
        </p:nvCxnSpPr>
        <p:spPr>
          <a:xfrm flipV="1">
            <a:off x="7216726" y="2920331"/>
            <a:ext cx="0" cy="50866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4C6A03F2-3E47-453D-A826-FD9C2CC62C4F}"/>
              </a:ext>
            </a:extLst>
          </p:cNvPr>
          <p:cNvCxnSpPr/>
          <p:nvPr/>
        </p:nvCxnSpPr>
        <p:spPr>
          <a:xfrm flipH="1" flipV="1">
            <a:off x="4434840" y="2537460"/>
            <a:ext cx="1965960" cy="67056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6763401-6216-4B40-BE0F-CE8E70D711A8}"/>
              </a:ext>
            </a:extLst>
          </p:cNvPr>
          <p:cNvSpPr txBox="1"/>
          <p:nvPr/>
        </p:nvSpPr>
        <p:spPr>
          <a:xfrm rot="1126053">
            <a:off x="4808100" y="2417548"/>
            <a:ext cx="173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“Spooky action”</a:t>
            </a:r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AA3F351-0C79-46AB-983C-B164F01AD08C}"/>
              </a:ext>
            </a:extLst>
          </p:cNvPr>
          <p:cNvSpPr txBox="1"/>
          <p:nvPr/>
        </p:nvSpPr>
        <p:spPr>
          <a:xfrm>
            <a:off x="3158271" y="2765585"/>
            <a:ext cx="134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Photon with spin -1</a:t>
            </a:r>
            <a:endParaRPr lang="vi-VN"/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C4712B62-4387-4797-B8B6-B631BFCE292B}"/>
              </a:ext>
            </a:extLst>
          </p:cNvPr>
          <p:cNvCxnSpPr>
            <a:cxnSpLocks/>
          </p:cNvCxnSpPr>
          <p:nvPr/>
        </p:nvCxnSpPr>
        <p:spPr>
          <a:xfrm>
            <a:off x="3734461" y="2247900"/>
            <a:ext cx="0" cy="4880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C397864-F356-4D5D-A096-D0E18402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226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1DAE73-18B4-4166-89A4-43F5649A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Entangled state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7E62C82-1D87-47DA-AC50-DC2D9D8D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61" t="36848" r="46609" b="42888"/>
          <a:stretch/>
        </p:blipFill>
        <p:spPr>
          <a:xfrm>
            <a:off x="838200" y="1672726"/>
            <a:ext cx="3443514" cy="22738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A605352-7F96-45E6-B854-FC01E7021677}"/>
                  </a:ext>
                </a:extLst>
              </p:cNvPr>
              <p:cNvSpPr txBox="1"/>
              <p:nvPr/>
            </p:nvSpPr>
            <p:spPr>
              <a:xfrm>
                <a:off x="885374" y="3946572"/>
                <a:ext cx="7024914" cy="265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280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+|11⟩</m:t>
                        </m:r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+|10⟩</m:t>
                        </m:r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That means 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/>
                  <a:t>, certainly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/>
                  <a:t> and otherwise</a:t>
                </a:r>
                <a:endParaRPr lang="vi-VN" sz="280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A605352-7F96-45E6-B854-FC01E702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74" y="3946572"/>
                <a:ext cx="7024914" cy="2654316"/>
              </a:xfrm>
              <a:prstGeom prst="rect">
                <a:avLst/>
              </a:prstGeom>
              <a:blipFill>
                <a:blip r:embed="rId3"/>
                <a:stretch>
                  <a:fillRect l="-1735" t="-2064" b="-550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1BB081F7-4C63-4CDF-86F9-2204B7F89424}"/>
              </a:ext>
            </a:extLst>
          </p:cNvPr>
          <p:cNvSpPr/>
          <p:nvPr/>
        </p:nvSpPr>
        <p:spPr>
          <a:xfrm>
            <a:off x="1950356" y="2998289"/>
            <a:ext cx="667657" cy="711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X</a:t>
            </a:r>
            <a:endParaRPr lang="vi-VN" sz="2400" b="1">
              <a:solidFill>
                <a:schemeClr val="tx1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0272389-98C7-4930-AEFF-2452C5D3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92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1DAE73-18B4-4166-89A4-43F5649A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Entangled state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7E62C82-1D87-47DA-AC50-DC2D9D8D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61" t="36848" r="46609" b="42888"/>
          <a:stretch/>
        </p:blipFill>
        <p:spPr>
          <a:xfrm>
            <a:off x="838200" y="1672726"/>
            <a:ext cx="3443514" cy="22738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A605352-7F96-45E6-B854-FC01E7021677}"/>
                  </a:ext>
                </a:extLst>
              </p:cNvPr>
              <p:cNvSpPr txBox="1"/>
              <p:nvPr/>
            </p:nvSpPr>
            <p:spPr>
              <a:xfrm>
                <a:off x="885374" y="3946572"/>
                <a:ext cx="7024914" cy="265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280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+|10⟩</m:t>
                        </m:r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+|11⟩</m:t>
                        </m:r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:r>
                  <a:rPr lang="en-US" sz="2800"/>
                  <a:t>That means 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/>
                  <a:t>, certainly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vi-VN" sz="280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A605352-7F96-45E6-B854-FC01E702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74" y="3946572"/>
                <a:ext cx="7024914" cy="2654316"/>
              </a:xfrm>
              <a:prstGeom prst="rect">
                <a:avLst/>
              </a:prstGeom>
              <a:blipFill>
                <a:blip r:embed="rId3"/>
                <a:stretch>
                  <a:fillRect l="-1735" t="-206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DFEE97C-BD3E-4359-9371-6E8F8484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27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hỗ dành sẵn cho Nội dung 2">
            <a:extLst>
              <a:ext uri="{FF2B5EF4-FFF2-40B4-BE49-F238E27FC236}">
                <a16:creationId xmlns:a16="http://schemas.microsoft.com/office/drawing/2014/main" id="{27EDA125-8489-45DC-AA99-44D537629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364" y="1706364"/>
            <a:ext cx="9754772" cy="497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Symmetry </a:t>
            </a:r>
            <a:endParaRPr lang="en-US" dirty="0"/>
          </a:p>
        </p:txBody>
      </p:sp>
      <p:sp>
        <p:nvSpPr>
          <p:cNvPr id="9" name="Mặt Cười 8">
            <a:extLst>
              <a:ext uri="{FF2B5EF4-FFF2-40B4-BE49-F238E27FC236}">
                <a16:creationId xmlns:a16="http://schemas.microsoft.com/office/drawing/2014/main" id="{2DA97B13-1469-4D46-A01E-02E2FE5B5591}"/>
              </a:ext>
            </a:extLst>
          </p:cNvPr>
          <p:cNvSpPr/>
          <p:nvPr/>
        </p:nvSpPr>
        <p:spPr>
          <a:xfrm>
            <a:off x="848164" y="2573140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326DCCC-48B7-4529-84B8-2CF5BF457DE5}"/>
              </a:ext>
            </a:extLst>
          </p:cNvPr>
          <p:cNvSpPr/>
          <p:nvPr/>
        </p:nvSpPr>
        <p:spPr>
          <a:xfrm>
            <a:off x="2283264" y="2573140"/>
            <a:ext cx="1397000" cy="7366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ENC</a:t>
            </a: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BE5A827A-F764-46A3-9B31-B82E06992681}"/>
              </a:ext>
            </a:extLst>
          </p:cNvPr>
          <p:cNvCxnSpPr>
            <a:stCxn id="9" idx="6"/>
            <a:endCxn id="10" idx="1"/>
          </p:cNvCxnSpPr>
          <p:nvPr/>
        </p:nvCxnSpPr>
        <p:spPr>
          <a:xfrm>
            <a:off x="1546664" y="2941440"/>
            <a:ext cx="736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E0BB5490-826C-4A09-B7D6-2A14E0A4AD2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680264" y="2941439"/>
            <a:ext cx="7366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E4D85323-07CB-482D-9E11-B043C461C5B5}"/>
              </a:ext>
            </a:extLst>
          </p:cNvPr>
          <p:cNvSpPr/>
          <p:nvPr/>
        </p:nvSpPr>
        <p:spPr>
          <a:xfrm>
            <a:off x="4416864" y="2573139"/>
            <a:ext cx="1397000" cy="7366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</a:t>
            </a:r>
          </a:p>
        </p:txBody>
      </p:sp>
      <p:sp>
        <p:nvSpPr>
          <p:cNvPr id="15" name="Mặt Cười 14">
            <a:extLst>
              <a:ext uri="{FF2B5EF4-FFF2-40B4-BE49-F238E27FC236}">
                <a16:creationId xmlns:a16="http://schemas.microsoft.com/office/drawing/2014/main" id="{B5B5D20C-1481-40AB-8E1E-A553A5B4A2C8}"/>
              </a:ext>
            </a:extLst>
          </p:cNvPr>
          <p:cNvSpPr/>
          <p:nvPr/>
        </p:nvSpPr>
        <p:spPr>
          <a:xfrm>
            <a:off x="6550464" y="2573139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786426AF-300E-44A3-AF01-D575ED908845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5813864" y="2941439"/>
            <a:ext cx="736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1901EF5-D26E-433A-9D38-E8CC94EEE08B}"/>
              </a:ext>
            </a:extLst>
          </p:cNvPr>
          <p:cNvSpPr txBox="1"/>
          <p:nvPr/>
        </p:nvSpPr>
        <p:spPr>
          <a:xfrm>
            <a:off x="1787964" y="257210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73E13894-7D4E-4451-AEC2-56DD48E90A0B}"/>
              </a:ext>
            </a:extLst>
          </p:cNvPr>
          <p:cNvSpPr txBox="1"/>
          <p:nvPr/>
        </p:nvSpPr>
        <p:spPr>
          <a:xfrm>
            <a:off x="3889814" y="257210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CF9D98CF-8809-4FFC-9BC2-41DD131B08B6}"/>
              </a:ext>
            </a:extLst>
          </p:cNvPr>
          <p:cNvSpPr txBox="1"/>
          <p:nvPr/>
        </p:nvSpPr>
        <p:spPr>
          <a:xfrm>
            <a:off x="6017064" y="254742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4525EE4-9801-4CAA-A548-9BC4658652FE}"/>
              </a:ext>
            </a:extLst>
          </p:cNvPr>
          <p:cNvSpPr txBox="1"/>
          <p:nvPr/>
        </p:nvSpPr>
        <p:spPr>
          <a:xfrm>
            <a:off x="797364" y="343058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Alice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139963F8-683D-4620-9FCD-674B51C44F0C}"/>
              </a:ext>
            </a:extLst>
          </p:cNvPr>
          <p:cNvSpPr txBox="1"/>
          <p:nvPr/>
        </p:nvSpPr>
        <p:spPr>
          <a:xfrm>
            <a:off x="6499664" y="343058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Bob</a:t>
            </a:r>
          </a:p>
        </p:txBody>
      </p:sp>
      <p:sp>
        <p:nvSpPr>
          <p:cNvPr id="22" name="Chỗ dành sẵn cho Nội dung 2">
            <a:extLst>
              <a:ext uri="{FF2B5EF4-FFF2-40B4-BE49-F238E27FC236}">
                <a16:creationId xmlns:a16="http://schemas.microsoft.com/office/drawing/2014/main" id="{F59FEC81-1968-47D2-8E14-76A454B93E71}"/>
              </a:ext>
            </a:extLst>
          </p:cNvPr>
          <p:cNvSpPr txBox="1">
            <a:spLocks/>
          </p:cNvSpPr>
          <p:nvPr/>
        </p:nvSpPr>
        <p:spPr>
          <a:xfrm>
            <a:off x="795703" y="4172820"/>
            <a:ext cx="9754772" cy="49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Asymmetry </a:t>
            </a:r>
            <a:endParaRPr lang="en-US" dirty="0"/>
          </a:p>
        </p:txBody>
      </p:sp>
      <p:sp>
        <p:nvSpPr>
          <p:cNvPr id="23" name="Mặt Cười 22">
            <a:extLst>
              <a:ext uri="{FF2B5EF4-FFF2-40B4-BE49-F238E27FC236}">
                <a16:creationId xmlns:a16="http://schemas.microsoft.com/office/drawing/2014/main" id="{49E8DE97-BD39-4CAE-A85B-F0A933989D4B}"/>
              </a:ext>
            </a:extLst>
          </p:cNvPr>
          <p:cNvSpPr/>
          <p:nvPr/>
        </p:nvSpPr>
        <p:spPr>
          <a:xfrm>
            <a:off x="865553" y="4991480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Hình chữ nhật 23">
                <a:extLst>
                  <a:ext uri="{FF2B5EF4-FFF2-40B4-BE49-F238E27FC236}">
                    <a16:creationId xmlns:a16="http://schemas.microsoft.com/office/drawing/2014/main" id="{C5C6644D-11D9-4D32-87DC-C457A9057248}"/>
                  </a:ext>
                </a:extLst>
              </p:cNvPr>
              <p:cNvSpPr/>
              <p:nvPr/>
            </p:nvSpPr>
            <p:spPr>
              <a:xfrm>
                <a:off x="2300653" y="4991480"/>
                <a:ext cx="1397000" cy="7366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ENC(-,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Hình chữ nhật 23">
                <a:extLst>
                  <a:ext uri="{FF2B5EF4-FFF2-40B4-BE49-F238E27FC236}">
                    <a16:creationId xmlns:a16="http://schemas.microsoft.com/office/drawing/2014/main" id="{C5C6644D-11D9-4D32-87DC-C457A9057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653" y="4991480"/>
                <a:ext cx="1397000" cy="73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1D5485CF-01D7-4ED2-A393-EB88D7859809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1564053" y="5359780"/>
            <a:ext cx="736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4064DF58-F764-46CC-9041-0AC8B73FA4DD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3697653" y="5359779"/>
            <a:ext cx="7366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3272BA4F-785E-4867-976C-A40E859850FC}"/>
                  </a:ext>
                </a:extLst>
              </p:cNvPr>
              <p:cNvSpPr/>
              <p:nvPr/>
            </p:nvSpPr>
            <p:spPr>
              <a:xfrm>
                <a:off x="4434253" y="4991479"/>
                <a:ext cx="1397000" cy="7366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DEC(-,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3272BA4F-785E-4867-976C-A40E85985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3" y="4991479"/>
                <a:ext cx="1397000" cy="736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Mặt Cười 27">
            <a:extLst>
              <a:ext uri="{FF2B5EF4-FFF2-40B4-BE49-F238E27FC236}">
                <a16:creationId xmlns:a16="http://schemas.microsoft.com/office/drawing/2014/main" id="{F91E355C-6581-4760-9F02-E91DBDB4B275}"/>
              </a:ext>
            </a:extLst>
          </p:cNvPr>
          <p:cNvSpPr/>
          <p:nvPr/>
        </p:nvSpPr>
        <p:spPr>
          <a:xfrm>
            <a:off x="6567853" y="4991479"/>
            <a:ext cx="698500" cy="736600"/>
          </a:xfrm>
          <a:prstGeom prst="smileyF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796A64C8-4B30-4CBF-B52B-3453D64D57B5}"/>
              </a:ext>
            </a:extLst>
          </p:cNvPr>
          <p:cNvCxnSpPr>
            <a:cxnSpLocks/>
            <a:stCxn id="27" idx="3"/>
            <a:endCxn id="28" idx="2"/>
          </p:cNvCxnSpPr>
          <p:nvPr/>
        </p:nvCxnSpPr>
        <p:spPr>
          <a:xfrm>
            <a:off x="5831253" y="5359779"/>
            <a:ext cx="736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995F708-591E-4437-BB8D-7203C3ADBDEB}"/>
              </a:ext>
            </a:extLst>
          </p:cNvPr>
          <p:cNvSpPr txBox="1"/>
          <p:nvPr/>
        </p:nvSpPr>
        <p:spPr>
          <a:xfrm>
            <a:off x="1805353" y="499044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00EEAE9-72B5-4B92-97DD-BD78F8DC08F6}"/>
              </a:ext>
            </a:extLst>
          </p:cNvPr>
          <p:cNvSpPr txBox="1"/>
          <p:nvPr/>
        </p:nvSpPr>
        <p:spPr>
          <a:xfrm>
            <a:off x="3907203" y="499044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23221868-9B14-4FB4-9267-65D23D183605}"/>
              </a:ext>
            </a:extLst>
          </p:cNvPr>
          <p:cNvSpPr txBox="1"/>
          <p:nvPr/>
        </p:nvSpPr>
        <p:spPr>
          <a:xfrm>
            <a:off x="6034453" y="496576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5CC34344-D647-48A3-BC7E-4F148278227F}"/>
              </a:ext>
            </a:extLst>
          </p:cNvPr>
          <p:cNvSpPr txBox="1"/>
          <p:nvPr/>
        </p:nvSpPr>
        <p:spPr>
          <a:xfrm>
            <a:off x="814753" y="58489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Alice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084E93E3-11FE-4D9E-9A95-FCA3C9CF86FE}"/>
              </a:ext>
            </a:extLst>
          </p:cNvPr>
          <p:cNvSpPr txBox="1"/>
          <p:nvPr/>
        </p:nvSpPr>
        <p:spPr>
          <a:xfrm>
            <a:off x="6517053" y="58489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ình chữ nhật 35">
                <a:extLst>
                  <a:ext uri="{FF2B5EF4-FFF2-40B4-BE49-F238E27FC236}">
                    <a16:creationId xmlns:a16="http://schemas.microsoft.com/office/drawing/2014/main" id="{5E4DF664-85D1-40C0-B59B-DFCDD465D1A5}"/>
                  </a:ext>
                </a:extLst>
              </p:cNvPr>
              <p:cNvSpPr/>
              <p:nvPr/>
            </p:nvSpPr>
            <p:spPr>
              <a:xfrm>
                <a:off x="3268686" y="6164510"/>
                <a:ext cx="1513840" cy="47476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/>
                  <a:t> public</a:t>
                </a:r>
              </a:p>
            </p:txBody>
          </p:sp>
        </mc:Choice>
        <mc:Fallback xmlns="">
          <p:sp>
            <p:nvSpPr>
              <p:cNvPr id="36" name="Hình chữ nhật 35">
                <a:extLst>
                  <a:ext uri="{FF2B5EF4-FFF2-40B4-BE49-F238E27FC236}">
                    <a16:creationId xmlns:a16="http://schemas.microsoft.com/office/drawing/2014/main" id="{5E4DF664-85D1-40C0-B59B-DFCDD465D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686" y="6164510"/>
                <a:ext cx="1513840" cy="474766"/>
              </a:xfrm>
              <a:prstGeom prst="rect">
                <a:avLst/>
              </a:prstGeom>
              <a:blipFill>
                <a:blip r:embed="rId5"/>
                <a:stretch>
                  <a:fillRect b="-481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EDBEE21-E4E7-4398-99E2-88BAC41DE47A}"/>
              </a:ext>
            </a:extLst>
          </p:cNvPr>
          <p:cNvSpPr txBox="1"/>
          <p:nvPr/>
        </p:nvSpPr>
        <p:spPr>
          <a:xfrm>
            <a:off x="7947464" y="2649051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Old crypto</a:t>
            </a:r>
            <a:endParaRPr lang="vi-VN" sz="3200"/>
          </a:p>
        </p:txBody>
      </p:sp>
      <p:sp>
        <p:nvSpPr>
          <p:cNvPr id="37" name="Tiêu đề 1">
            <a:extLst>
              <a:ext uri="{FF2B5EF4-FFF2-40B4-BE49-F238E27FC236}">
                <a16:creationId xmlns:a16="http://schemas.microsoft.com/office/drawing/2014/main" id="{AF784DBB-79DE-4E65-AACF-88101F54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1. Intro</a:t>
            </a:r>
            <a:endParaRPr lang="vi-VN"/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EC40D03D-530D-4B47-905C-CAAF8F06798E}"/>
              </a:ext>
            </a:extLst>
          </p:cNvPr>
          <p:cNvSpPr txBox="1"/>
          <p:nvPr/>
        </p:nvSpPr>
        <p:spPr>
          <a:xfrm>
            <a:off x="7947464" y="5150428"/>
            <a:ext cx="413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Modern crypto: RSA</a:t>
            </a:r>
            <a:endParaRPr lang="vi-VN" sz="32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82301ED-0C08-40CF-9F1F-9760A68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7761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97CDC30-F794-4E7B-AAA4-F5F5BE92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basis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27414ABD-9588-46A0-9251-3A1B85EA9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In higher dimensional: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27414ABD-9588-46A0-9251-3A1B85EA9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B1CCB8A-80CA-4795-BC34-F3F0F5B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703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8F8878-8E99-48B8-992A-D782FDAF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Bell basis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53B0668-8F9E-41F7-A671-2EFEE09C5F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+|10⟩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−|10⟩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+|11⟩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−|11⟩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53B0668-8F9E-41F7-A671-2EFEE09C5F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97A7E24-EC1C-4AB4-B6C6-E0157EDA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21</a:t>
            </a:fld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DEAC5638-15C2-4C50-9A19-16CD01F4C863}"/>
                  </a:ext>
                </a:extLst>
              </p14:cNvPr>
              <p14:cNvContentPartPr/>
              <p14:nvPr/>
            </p14:nvContentPartPr>
            <p14:xfrm>
              <a:off x="8077320" y="2402640"/>
              <a:ext cx="36000" cy="376920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DEAC5638-15C2-4C50-9A19-16CD01F4C8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7960" y="2393280"/>
                <a:ext cx="54720" cy="3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08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83B2F0-BCCB-438D-9FAB-C3E9B5FE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</a:t>
            </a:r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A227D3D-2FBF-4C49-B54E-1D168B41F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6" t="21481" r="23125" b="5324"/>
          <a:stretch/>
        </p:blipFill>
        <p:spPr>
          <a:xfrm>
            <a:off x="4356101" y="749300"/>
            <a:ext cx="6299200" cy="5019675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DBEDC701-85E7-4D11-BA16-4FAB7716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208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0ED265-0980-468E-8790-943A26F8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7DC9D-B44A-48BF-8C84-B0BDE27C0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Alice (A) want to send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 to Bob (B) (or pair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Step 1. When A, B are closer together. They create a pair qubit which in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. A will hold qubit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and first entangled qubit. B will hold second entangled qubit.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After that, they exchange information over long distance.</a:t>
                </a:r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7DC9D-B44A-48BF-8C84-B0BDE27C0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9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B535049-BFEF-414E-AA06-778AE8C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5099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B34DCF-A838-43DD-AD9A-04A4FA2E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protocol: Step 1</a:t>
            </a:r>
            <a:endParaRPr lang="vi-VN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FC463DF-721B-4215-9784-B41961F85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22" t="27091" r="25136" b="21874"/>
          <a:stretch/>
        </p:blipFill>
        <p:spPr>
          <a:xfrm>
            <a:off x="838201" y="1553028"/>
            <a:ext cx="5350936" cy="3454401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E8544C1-13B1-4DA7-93D5-F59091B02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41974" r="33627" b="9663"/>
          <a:stretch/>
        </p:blipFill>
        <p:spPr>
          <a:xfrm>
            <a:off x="6189137" y="1770629"/>
            <a:ext cx="5570227" cy="3657714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E1B5AC3-AC0F-4284-8104-24954062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26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0ED265-0980-468E-8790-943A26F8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7DC9D-B44A-48BF-8C84-B0BDE27C0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Step 2. To begin exchange information, A lets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interact with the first entangled qubit.</a:t>
                </a:r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7DC9D-B44A-48BF-8C84-B0BDE27C0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D1879E3-D451-4138-B365-6A82AD31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684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9142B7C-14C9-4296-9693-5FBBBC0F5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1" t="36848" r="17602" b="9532"/>
          <a:stretch/>
        </p:blipFill>
        <p:spPr>
          <a:xfrm>
            <a:off x="838200" y="1182688"/>
            <a:ext cx="5722258" cy="2938828"/>
          </a:xfr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B710ABC-4D8F-4C65-9E60-C83AD672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protocol: Step 2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DBD412C-FD45-4EF1-B36A-251D995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2" t="54392" r="17253" b="15344"/>
          <a:stretch/>
        </p:blipFill>
        <p:spPr>
          <a:xfrm>
            <a:off x="301171" y="4121516"/>
            <a:ext cx="7300685" cy="207554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FDD99E3-FB3E-4AA2-902B-44FF8DACD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83" t="41974" r="33627" b="9663"/>
          <a:stretch/>
        </p:blipFill>
        <p:spPr>
          <a:xfrm>
            <a:off x="6621773" y="823245"/>
            <a:ext cx="5570227" cy="365771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3D20BAE-CB81-4F5E-8CF5-2951815AB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85" t="60098" r="14504" b="30159"/>
          <a:stretch/>
        </p:blipFill>
        <p:spPr>
          <a:xfrm>
            <a:off x="301171" y="6189802"/>
            <a:ext cx="8040914" cy="668198"/>
          </a:xfrm>
          <a:prstGeom prst="rect">
            <a:avLst/>
          </a:prstGeom>
        </p:spPr>
      </p:pic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E45790E-7134-45FA-826B-8599FC0B872D}"/>
              </a:ext>
            </a:extLst>
          </p:cNvPr>
          <p:cNvCxnSpPr/>
          <p:nvPr/>
        </p:nvCxnSpPr>
        <p:spPr>
          <a:xfrm flipH="1">
            <a:off x="8476343" y="5747657"/>
            <a:ext cx="217714" cy="44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AEFA2A5-E23F-4434-99F3-E57D6B20CB22}"/>
              </a:ext>
            </a:extLst>
          </p:cNvPr>
          <p:cNvSpPr txBox="1"/>
          <p:nvPr/>
        </p:nvSpPr>
        <p:spPr>
          <a:xfrm>
            <a:off x="8342085" y="4690806"/>
            <a:ext cx="3548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Superposition of 4 states.</a:t>
            </a:r>
          </a:p>
          <a:p>
            <a:r>
              <a:rPr lang="en-US"/>
              <a:t>Note that two first qubit is in Alice’s possession</a:t>
            </a:r>
            <a:endParaRPr lang="vi-VN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B86DA9-9614-44C6-939D-997B17B7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810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085C186-5465-4803-95CB-803C7A5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protocol: Step 3 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F959993-3EC8-4126-B94E-48BFFD48AC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Step 3: A measures her qubits and determine third qubit.</a:t>
                </a:r>
              </a:p>
              <a:p>
                <a:pPr marL="0" indent="0">
                  <a:buNone/>
                </a:pPr>
                <a:r>
                  <a:rPr lang="en-US"/>
                  <a:t>Example: if A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|01⟩</m:t>
                    </m:r>
                  </m:oMath>
                </a14:m>
                <a:r>
                  <a:rPr lang="en-US"/>
                  <a:t>, third qubit is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But:</a:t>
                </a:r>
              </a:p>
              <a:p>
                <a:pPr>
                  <a:buFontTx/>
                  <a:buChar char="-"/>
                </a:pPr>
                <a:r>
                  <a:rPr lang="en-US"/>
                  <a:t>Bob does not know what values A has</a:t>
                </a:r>
              </a:p>
              <a:p>
                <a:pPr>
                  <a:buFontTx/>
                  <a:buChar char="-"/>
                </a:pPr>
                <a:r>
                  <a:rPr lang="en-US"/>
                  <a:t>Bob now has qubit which is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/>
              </a:p>
              <a:p>
                <a:pPr>
                  <a:buFontTx/>
                  <a:buChar char="-"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4F959993-3EC8-4126-B94E-48BFFD48A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40655D4-C7F5-4772-A2C2-ACD50DD9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095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48F141-8044-473A-987E-C884E95D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EPR protocol: Step 4 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67B78D24-06AC-48DA-8B16-605268601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Step 4: A send 2 copied bits (not 2 qubits) to B. B use that information to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Example: B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Use Z gate to convert it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67B78D24-06AC-48DA-8B16-605268601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42E52915-DFFB-4D40-AE99-6CDE1114A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4" t="42500" r="3373" b="32291"/>
          <a:stretch/>
        </p:blipFill>
        <p:spPr>
          <a:xfrm>
            <a:off x="838200" y="4764087"/>
            <a:ext cx="9777900" cy="1965326"/>
          </a:xfrm>
          <a:prstGeom prst="rect">
            <a:avLst/>
          </a:prstGeo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90C461F-AB1F-4874-BFD3-45DA65A5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78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79E10F-9AB8-4FFD-92A9-E17D3E5E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DE29B8FE-595E-4457-ADBC-2EE8D0D0C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- After measure 2 first qubits,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is sent from A to B immediately (no-cloning theorem)</a:t>
                </a:r>
              </a:p>
              <a:p>
                <a:pPr>
                  <a:buFontTx/>
                  <a:buChar char="-"/>
                </a:pPr>
                <a:r>
                  <a:rPr lang="en-US"/>
                  <a:t>In step 4, two bits are sent to B on classical channel, so we still can not communicate faster than speed of light (relativity)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/>
                  <a:t> are complex numbers</a:t>
                </a:r>
              </a:p>
              <a:p>
                <a:pPr>
                  <a:buFontTx/>
                  <a:buChar char="-"/>
                </a:pPr>
                <a:endParaRPr lang="en-US"/>
              </a:p>
              <a:p>
                <a:pPr marL="0" indent="0">
                  <a:buNone/>
                </a:pP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DE29B8FE-595E-4457-ADBC-2EE8D0D0C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6ED974-9D59-46B7-A4E6-0B355FF5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08D5F-9A5A-432F-90AD-186A2E3592D4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240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D5180E-3924-4455-B864-D2B28C53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Problems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5D079691-EEF1-4373-9594-FBB87900D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Shor algorithm has been solved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 in poly time.</a:t>
                </a:r>
              </a:p>
              <a:p>
                <a:pPr marL="0" indent="0">
                  <a:buNone/>
                </a:pPr>
                <a:r>
                  <a:rPr lang="en-US"/>
                  <a:t>Solution: One – time pad protocol</a:t>
                </a:r>
                <a:endParaRPr lang="vi-VN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5D079691-EEF1-4373-9594-FBB87900D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C201959-9F2A-4454-9A30-6217DDFB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160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7310FFA-5AB3-4833-9B74-BCE78A39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E2DCBBA-2F4D-43AF-AFDB-287750E7B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F69D977-8021-4E13-BABE-B16C1C08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605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5F12C9-B240-4F5A-A3EC-97E5960E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OTP protocol and its cons</a:t>
            </a:r>
            <a:endParaRPr lang="vi-V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E7DEA7-50A5-4701-9C1F-8D8A28D6A4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r="26962"/>
          <a:stretch/>
        </p:blipFill>
        <p:spPr bwMode="auto">
          <a:xfrm>
            <a:off x="838200" y="1584720"/>
            <a:ext cx="5829886" cy="512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A16A79C-411F-4D20-BBFC-E44E56D61AB1}"/>
                  </a:ext>
                </a:extLst>
              </p:cNvPr>
              <p:cNvSpPr txBox="1"/>
              <p:nvPr/>
            </p:nvSpPr>
            <p:spPr>
              <a:xfrm>
                <a:off x="6668086" y="1506022"/>
                <a:ext cx="50080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If Alice use one pad consecutive,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r>
                  <a:rPr lang="en-US"/>
                  <a:t>Example: </a:t>
                </a:r>
                <a:endParaRPr lang="vi-VN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6A16A79C-411F-4D20-BBFC-E44E56D61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86" y="1506022"/>
                <a:ext cx="5008099" cy="923330"/>
              </a:xfrm>
              <a:prstGeom prst="rect">
                <a:avLst/>
              </a:prstGeom>
              <a:blipFill>
                <a:blip r:embed="rId3"/>
                <a:stretch>
                  <a:fillRect l="-1096" t="-3289" b="-921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>
            <a:extLst>
              <a:ext uri="{FF2B5EF4-FFF2-40B4-BE49-F238E27FC236}">
                <a16:creationId xmlns:a16="http://schemas.microsoft.com/office/drawing/2014/main" id="{07E8B38C-CFBD-4B2A-A3E8-CDC28917C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C901664-C56B-4AEC-A7BD-CC13A0095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30" y="2663683"/>
            <a:ext cx="1538732" cy="153873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3E2F3EA6-A6A9-42CF-92D5-3A7236C94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28" y="3428999"/>
            <a:ext cx="1538732" cy="1538732"/>
          </a:xfrm>
          <a:prstGeom prst="rect">
            <a:avLst/>
          </a:prstGeom>
        </p:spPr>
      </p:pic>
      <p:pic>
        <p:nvPicPr>
          <p:cNvPr id="11" name="Hình ảnh 10" descr="Ảnh có chứa người, người phụ nữ, mũ, phụ kiện đội đầu&#10;&#10;Mô tả được tạo tự động">
            <a:extLst>
              <a:ext uri="{FF2B5EF4-FFF2-40B4-BE49-F238E27FC236}">
                <a16:creationId xmlns:a16="http://schemas.microsoft.com/office/drawing/2014/main" id="{3F8BAC98-A60B-4D24-8874-BA2A0E45D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86" y="2663683"/>
            <a:ext cx="1534672" cy="153063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EDF95C8-E167-46E9-A76A-0031CCE0E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30" y="4242733"/>
            <a:ext cx="1538732" cy="1538732"/>
          </a:xfrm>
          <a:prstGeom prst="rect">
            <a:avLst/>
          </a:prstGeom>
        </p:spPr>
      </p:pic>
      <p:pic>
        <p:nvPicPr>
          <p:cNvPr id="15" name="Hình ảnh 14" descr="Ảnh có chứa người, tường, trong nhà, người đàn ông&#10;&#10;Mô tả được tạo tự động">
            <a:extLst>
              <a:ext uri="{FF2B5EF4-FFF2-40B4-BE49-F238E27FC236}">
                <a16:creationId xmlns:a16="http://schemas.microsoft.com/office/drawing/2014/main" id="{67222F20-6365-4276-BE91-D28DFF733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26" y="4242733"/>
            <a:ext cx="1538732" cy="1538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A844E9B8-E5E0-413D-A23E-637CCFBE0C66}"/>
                  </a:ext>
                </a:extLst>
              </p:cNvPr>
              <p:cNvSpPr txBox="1"/>
              <p:nvPr/>
            </p:nvSpPr>
            <p:spPr>
              <a:xfrm>
                <a:off x="6814026" y="5906645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A844E9B8-E5E0-413D-A23E-637CCFBE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26" y="5906645"/>
                <a:ext cx="15387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DC9673B3-A008-411B-A627-75B66ECF5109}"/>
                  </a:ext>
                </a:extLst>
              </p:cNvPr>
              <p:cNvSpPr txBox="1"/>
              <p:nvPr/>
            </p:nvSpPr>
            <p:spPr>
              <a:xfrm>
                <a:off x="8500728" y="5019768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DC9673B3-A008-411B-A627-75B66ECF5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728" y="5019768"/>
                <a:ext cx="15387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DCBFA5D-D5B1-49B0-8BFB-C35D80FA249C}"/>
                  </a:ext>
                </a:extLst>
              </p:cNvPr>
              <p:cNvSpPr txBox="1"/>
              <p:nvPr/>
            </p:nvSpPr>
            <p:spPr>
              <a:xfrm>
                <a:off x="10187430" y="5906645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3DCBFA5D-D5B1-49B0-8BFB-C35D80FA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430" y="5906645"/>
                <a:ext cx="15387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hỗ dành sẵn cho Số hiệu Bản chiếu 16">
            <a:extLst>
              <a:ext uri="{FF2B5EF4-FFF2-40B4-BE49-F238E27FC236}">
                <a16:creationId xmlns:a16="http://schemas.microsoft.com/office/drawing/2014/main" id="{B774FD5A-05AF-40EB-93AF-7FFEDE9F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56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5F12C9-B240-4F5A-A3EC-97E5960E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OTP protocol and its cons</a:t>
            </a:r>
            <a:endParaRPr lang="vi-VN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7E8B38C-CFBD-4B2A-A3E8-CDC28917C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7323" y="32685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C901664-C56B-4AEC-A7BD-CC13A009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91" y="1849950"/>
            <a:ext cx="1538732" cy="153873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3E2F3EA6-A6A9-42CF-92D5-3A7236C9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25" y="2607167"/>
            <a:ext cx="1538732" cy="1538732"/>
          </a:xfrm>
          <a:prstGeom prst="rect">
            <a:avLst/>
          </a:prstGeom>
        </p:spPr>
      </p:pic>
      <p:pic>
        <p:nvPicPr>
          <p:cNvPr id="11" name="Hình ảnh 10" descr="Ảnh có chứa người, người phụ nữ, mũ, phụ kiện đội đầu&#10;&#10;Mô tả được tạo tự động">
            <a:extLst>
              <a:ext uri="{FF2B5EF4-FFF2-40B4-BE49-F238E27FC236}">
                <a16:creationId xmlns:a16="http://schemas.microsoft.com/office/drawing/2014/main" id="{3F8BAC98-A60B-4D24-8874-BA2A0E45D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0" y="1849950"/>
            <a:ext cx="1534672" cy="153063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EDF95C8-E167-46E9-A76A-0031CCE0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91" y="3429000"/>
            <a:ext cx="1538732" cy="1538732"/>
          </a:xfrm>
          <a:prstGeom prst="rect">
            <a:avLst/>
          </a:prstGeom>
        </p:spPr>
      </p:pic>
      <p:pic>
        <p:nvPicPr>
          <p:cNvPr id="15" name="Hình ảnh 14" descr="Ảnh có chứa người, tường, trong nhà, người đàn ông&#10;&#10;Mô tả được tạo tự động">
            <a:extLst>
              <a:ext uri="{FF2B5EF4-FFF2-40B4-BE49-F238E27FC236}">
                <a16:creationId xmlns:a16="http://schemas.microsoft.com/office/drawing/2014/main" id="{67222F20-6365-4276-BE91-D28DFF733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538732" cy="1538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163349DF-72A3-4CA5-BDB4-359855279413}"/>
                  </a:ext>
                </a:extLst>
              </p:cNvPr>
              <p:cNvSpPr txBox="1"/>
              <p:nvPr/>
            </p:nvSpPr>
            <p:spPr>
              <a:xfrm>
                <a:off x="2504049" y="3203969"/>
                <a:ext cx="667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163349DF-72A3-4CA5-BDB4-35985527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49" y="3203969"/>
                <a:ext cx="667459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7D27F268-784A-4B16-AC84-6598A1419BC0}"/>
                  </a:ext>
                </a:extLst>
              </p:cNvPr>
              <p:cNvSpPr txBox="1"/>
              <p:nvPr/>
            </p:nvSpPr>
            <p:spPr>
              <a:xfrm>
                <a:off x="6717323" y="3232212"/>
                <a:ext cx="717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7D27F268-784A-4B16-AC84-6598A1419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23" y="3232212"/>
                <a:ext cx="7177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1B570D7-9A04-423F-AC21-9F78FD2A3DC5}"/>
                  </a:ext>
                </a:extLst>
              </p:cNvPr>
              <p:cNvSpPr txBox="1"/>
              <p:nvPr/>
            </p:nvSpPr>
            <p:spPr>
              <a:xfrm>
                <a:off x="838200" y="5183939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1B570D7-9A04-423F-AC21-9F78FD2A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3939"/>
                <a:ext cx="15387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00778FC5-7161-4E4B-AAF8-D3022255F5B7}"/>
                  </a:ext>
                </a:extLst>
              </p:cNvPr>
              <p:cNvSpPr txBox="1"/>
              <p:nvPr/>
            </p:nvSpPr>
            <p:spPr>
              <a:xfrm>
                <a:off x="3294268" y="4297062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00778FC5-7161-4E4B-AAF8-D3022255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268" y="4297062"/>
                <a:ext cx="15387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2235D571-8738-46ED-8412-85849F5472CA}"/>
                  </a:ext>
                </a:extLst>
              </p:cNvPr>
              <p:cNvSpPr txBox="1"/>
              <p:nvPr/>
            </p:nvSpPr>
            <p:spPr>
              <a:xfrm>
                <a:off x="4980970" y="5183939"/>
                <a:ext cx="1538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2235D571-8738-46ED-8412-85849F547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70" y="5183939"/>
                <a:ext cx="15387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2">
            <a:extLst>
              <a:ext uri="{FF2B5EF4-FFF2-40B4-BE49-F238E27FC236}">
                <a16:creationId xmlns:a16="http://schemas.microsoft.com/office/drawing/2014/main" id="{A996C10D-25FB-4C26-987E-94B25A117F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8" name="Hình ảnh 17" descr="Ảnh có chứa văn bản, đầy màu sắc&#10;&#10;Mô tả được tạo tự động">
            <a:extLst>
              <a:ext uri="{FF2B5EF4-FFF2-40B4-BE49-F238E27FC236}">
                <a16:creationId xmlns:a16="http://schemas.microsoft.com/office/drawing/2014/main" id="{A48CF29C-FC77-4594-80FA-92D1DBEB5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32" y="1849950"/>
            <a:ext cx="3117782" cy="31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762D944F-092E-46D7-BA13-39763CDB7226}"/>
                  </a:ext>
                </a:extLst>
              </p:cNvPr>
              <p:cNvSpPr txBox="1"/>
              <p:nvPr/>
            </p:nvSpPr>
            <p:spPr>
              <a:xfrm>
                <a:off x="6735691" y="2907268"/>
                <a:ext cx="667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0" name="Hộp Văn bản 19">
                <a:extLst>
                  <a:ext uri="{FF2B5EF4-FFF2-40B4-BE49-F238E27FC236}">
                    <a16:creationId xmlns:a16="http://schemas.microsoft.com/office/drawing/2014/main" id="{762D944F-092E-46D7-BA13-39763CDB7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1" y="2907268"/>
                <a:ext cx="667459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hỗ dành sẵn cho Số hiệu Bản chiếu 18">
            <a:extLst>
              <a:ext uri="{FF2B5EF4-FFF2-40B4-BE49-F238E27FC236}">
                <a16:creationId xmlns:a16="http://schemas.microsoft.com/office/drawing/2014/main" id="{755B2660-A050-49C4-BF43-1198199F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409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96FF7B-5E3C-4496-A82A-F4DBD1C6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 (Đầu đề)"/>
              </a:rPr>
              <a:t>4. BB84 (Charles H. Bennett &amp; Gilles Brassard)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BD6DF2B-2A6F-4CFE-BD62-BB8598A65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690688"/>
            <a:ext cx="9867900" cy="2800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529A67B8-F4DA-42D5-85EF-E134AD4D765F}"/>
                  </a:ext>
                </a:extLst>
              </p:cNvPr>
              <p:cNvSpPr txBox="1"/>
              <p:nvPr/>
            </p:nvSpPr>
            <p:spPr>
              <a:xfrm>
                <a:off x="0" y="4556971"/>
                <a:ext cx="6009542" cy="1618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↖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↖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529A67B8-F4DA-42D5-85EF-E134AD4D7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6971"/>
                <a:ext cx="6009542" cy="1618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A02CAFB3-F712-4942-A80C-E7CFAB7F48A3}"/>
                  </a:ext>
                </a:extLst>
              </p:cNvPr>
              <p:cNvSpPr txBox="1"/>
              <p:nvPr/>
            </p:nvSpPr>
            <p:spPr>
              <a:xfrm>
                <a:off x="6096000" y="4556971"/>
                <a:ext cx="6180231" cy="1618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√2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↖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√2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A02CAFB3-F712-4942-A80C-E7CFAB7F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56971"/>
                <a:ext cx="6180231" cy="1618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1F32A05B-88AE-495E-92FA-6A725429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320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21394B2D-7C8D-42A1-B324-99410C0AAE21}"/>
              </a:ext>
            </a:extLst>
          </p:cNvPr>
          <p:cNvSpPr/>
          <p:nvPr/>
        </p:nvSpPr>
        <p:spPr>
          <a:xfrm>
            <a:off x="105389" y="2493569"/>
            <a:ext cx="2018031" cy="20165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54861D05-74C6-4C8B-B44C-440A34272C2B}"/>
              </a:ext>
            </a:extLst>
          </p:cNvPr>
          <p:cNvCxnSpPr>
            <a:cxnSpLocks/>
            <a:endCxn id="64" idx="0"/>
          </p:cNvCxnSpPr>
          <p:nvPr/>
        </p:nvCxnSpPr>
        <p:spPr>
          <a:xfrm flipV="1">
            <a:off x="1114404" y="2493569"/>
            <a:ext cx="1" cy="10082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Đường kết nối Mũi tên Thẳng 66">
            <a:extLst>
              <a:ext uri="{FF2B5EF4-FFF2-40B4-BE49-F238E27FC236}">
                <a16:creationId xmlns:a16="http://schemas.microsoft.com/office/drawing/2014/main" id="{204684CA-8187-42F2-88F4-E1F0C5FCF55D}"/>
              </a:ext>
            </a:extLst>
          </p:cNvPr>
          <p:cNvCxnSpPr>
            <a:cxnSpLocks/>
            <a:endCxn id="64" idx="6"/>
          </p:cNvCxnSpPr>
          <p:nvPr/>
        </p:nvCxnSpPr>
        <p:spPr>
          <a:xfrm>
            <a:off x="1114404" y="3501859"/>
            <a:ext cx="1009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701DD01-ED63-4D6C-BA4E-22771C4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1137" y="6280642"/>
            <a:ext cx="2743200" cy="365125"/>
          </a:xfrm>
        </p:spPr>
        <p:txBody>
          <a:bodyPr/>
          <a:lstStyle/>
          <a:p>
            <a:fld id="{74ABBA0F-ED8F-4A6E-AA06-FEAFBF3D52EE}" type="slidenum">
              <a:rPr lang="en-US" smtClean="0"/>
              <a:t>7</a:t>
            </a:fld>
            <a:endParaRPr lang="en-US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528E83EE-BC2C-4FEC-9212-5E35904EC411}"/>
              </a:ext>
            </a:extLst>
          </p:cNvPr>
          <p:cNvSpPr/>
          <p:nvPr/>
        </p:nvSpPr>
        <p:spPr>
          <a:xfrm>
            <a:off x="1260697" y="1230836"/>
            <a:ext cx="2018031" cy="20165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3A303EA6-3C5B-483A-883F-88D7A99116E3}"/>
              </a:ext>
            </a:extLst>
          </p:cNvPr>
          <p:cNvCxnSpPr>
            <a:stCxn id="64" idx="0"/>
            <a:endCxn id="21" idx="0"/>
          </p:cNvCxnSpPr>
          <p:nvPr/>
        </p:nvCxnSpPr>
        <p:spPr>
          <a:xfrm flipV="1">
            <a:off x="1114405" y="1230836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6356DDA8-E66E-42AD-8267-B6B7264AFD77}"/>
              </a:ext>
            </a:extLst>
          </p:cNvPr>
          <p:cNvCxnSpPr>
            <a:cxnSpLocks/>
            <a:stCxn id="64" idx="6"/>
            <a:endCxn id="21" idx="6"/>
          </p:cNvCxnSpPr>
          <p:nvPr/>
        </p:nvCxnSpPr>
        <p:spPr>
          <a:xfrm flipV="1">
            <a:off x="2123420" y="2239126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AFF50A8E-DDD2-4A26-BBF4-2F954DDA4133}"/>
              </a:ext>
            </a:extLst>
          </p:cNvPr>
          <p:cNvCxnSpPr>
            <a:cxnSpLocks/>
            <a:stCxn id="64" idx="3"/>
            <a:endCxn id="21" idx="3"/>
          </p:cNvCxnSpPr>
          <p:nvPr/>
        </p:nvCxnSpPr>
        <p:spPr>
          <a:xfrm flipV="1">
            <a:off x="400923" y="2952095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Đường nối Thẳng 30">
            <a:extLst>
              <a:ext uri="{FF2B5EF4-FFF2-40B4-BE49-F238E27FC236}">
                <a16:creationId xmlns:a16="http://schemas.microsoft.com/office/drawing/2014/main" id="{B4D97C40-C315-427B-89C4-A0331FDC8D5A}"/>
              </a:ext>
            </a:extLst>
          </p:cNvPr>
          <p:cNvCxnSpPr>
            <a:cxnSpLocks/>
            <a:stCxn id="64" idx="2"/>
            <a:endCxn id="21" idx="2"/>
          </p:cNvCxnSpPr>
          <p:nvPr/>
        </p:nvCxnSpPr>
        <p:spPr>
          <a:xfrm flipV="1">
            <a:off x="105389" y="2239126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Đường nối Thẳng 35">
            <a:extLst>
              <a:ext uri="{FF2B5EF4-FFF2-40B4-BE49-F238E27FC236}">
                <a16:creationId xmlns:a16="http://schemas.microsoft.com/office/drawing/2014/main" id="{8CD89880-37D8-4E1C-8205-6322FB82CC5A}"/>
              </a:ext>
            </a:extLst>
          </p:cNvPr>
          <p:cNvCxnSpPr>
            <a:cxnSpLocks/>
            <a:stCxn id="64" idx="5"/>
            <a:endCxn id="21" idx="5"/>
          </p:cNvCxnSpPr>
          <p:nvPr/>
        </p:nvCxnSpPr>
        <p:spPr>
          <a:xfrm flipV="1">
            <a:off x="1827886" y="2952095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Đường nối Thẳng 38">
            <a:extLst>
              <a:ext uri="{FF2B5EF4-FFF2-40B4-BE49-F238E27FC236}">
                <a16:creationId xmlns:a16="http://schemas.microsoft.com/office/drawing/2014/main" id="{BEDEC4C8-9249-43D6-90E4-815049825394}"/>
              </a:ext>
            </a:extLst>
          </p:cNvPr>
          <p:cNvCxnSpPr>
            <a:cxnSpLocks/>
            <a:stCxn id="64" idx="1"/>
            <a:endCxn id="21" idx="1"/>
          </p:cNvCxnSpPr>
          <p:nvPr/>
        </p:nvCxnSpPr>
        <p:spPr>
          <a:xfrm flipV="1">
            <a:off x="400923" y="1526157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7150402-1941-4073-9000-9C7A1D1C66E7}"/>
              </a:ext>
            </a:extLst>
          </p:cNvPr>
          <p:cNvSpPr/>
          <p:nvPr/>
        </p:nvSpPr>
        <p:spPr>
          <a:xfrm>
            <a:off x="2992222" y="2589606"/>
            <a:ext cx="2018031" cy="20165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18C9C644-3279-41AB-AD7B-8EB81111B3FA}"/>
              </a:ext>
            </a:extLst>
          </p:cNvPr>
          <p:cNvCxnSpPr>
            <a:cxnSpLocks/>
            <a:endCxn id="43" idx="1"/>
          </p:cNvCxnSpPr>
          <p:nvPr/>
        </p:nvCxnSpPr>
        <p:spPr>
          <a:xfrm flipH="1" flipV="1">
            <a:off x="3287756" y="2884927"/>
            <a:ext cx="713482" cy="712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E33852BB-A362-44BF-99FA-FF90F043AFDB}"/>
              </a:ext>
            </a:extLst>
          </p:cNvPr>
          <p:cNvCxnSpPr>
            <a:cxnSpLocks/>
            <a:endCxn id="43" idx="7"/>
          </p:cNvCxnSpPr>
          <p:nvPr/>
        </p:nvCxnSpPr>
        <p:spPr>
          <a:xfrm flipV="1">
            <a:off x="4001237" y="2884927"/>
            <a:ext cx="713482" cy="712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34F4C822-527C-448D-8CEF-713104BE4579}"/>
              </a:ext>
            </a:extLst>
          </p:cNvPr>
          <p:cNvSpPr/>
          <p:nvPr/>
        </p:nvSpPr>
        <p:spPr>
          <a:xfrm>
            <a:off x="4147530" y="1326873"/>
            <a:ext cx="2018031" cy="20165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Đường nối Thẳng 46">
            <a:extLst>
              <a:ext uri="{FF2B5EF4-FFF2-40B4-BE49-F238E27FC236}">
                <a16:creationId xmlns:a16="http://schemas.microsoft.com/office/drawing/2014/main" id="{6645CC32-865B-4EBD-8399-FA11F2E00F9F}"/>
              </a:ext>
            </a:extLst>
          </p:cNvPr>
          <p:cNvCxnSpPr>
            <a:stCxn id="43" idx="0"/>
            <a:endCxn id="46" idx="0"/>
          </p:cNvCxnSpPr>
          <p:nvPr/>
        </p:nvCxnSpPr>
        <p:spPr>
          <a:xfrm flipV="1">
            <a:off x="4001238" y="1326873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Đường nối Thẳng 47">
            <a:extLst>
              <a:ext uri="{FF2B5EF4-FFF2-40B4-BE49-F238E27FC236}">
                <a16:creationId xmlns:a16="http://schemas.microsoft.com/office/drawing/2014/main" id="{C6AF8B26-A77D-4AB1-8017-A47CC7E0804C}"/>
              </a:ext>
            </a:extLst>
          </p:cNvPr>
          <p:cNvCxnSpPr>
            <a:cxnSpLocks/>
            <a:stCxn id="43" idx="6"/>
            <a:endCxn id="46" idx="6"/>
          </p:cNvCxnSpPr>
          <p:nvPr/>
        </p:nvCxnSpPr>
        <p:spPr>
          <a:xfrm flipV="1">
            <a:off x="5010253" y="2335163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Đường nối Thẳng 48">
            <a:extLst>
              <a:ext uri="{FF2B5EF4-FFF2-40B4-BE49-F238E27FC236}">
                <a16:creationId xmlns:a16="http://schemas.microsoft.com/office/drawing/2014/main" id="{74C89A7A-3CBE-42B7-9C44-46722E926203}"/>
              </a:ext>
            </a:extLst>
          </p:cNvPr>
          <p:cNvCxnSpPr>
            <a:cxnSpLocks/>
            <a:stCxn id="43" idx="3"/>
            <a:endCxn id="46" idx="3"/>
          </p:cNvCxnSpPr>
          <p:nvPr/>
        </p:nvCxnSpPr>
        <p:spPr>
          <a:xfrm flipV="1">
            <a:off x="3287756" y="3048132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Đường nối Thẳng 49">
            <a:extLst>
              <a:ext uri="{FF2B5EF4-FFF2-40B4-BE49-F238E27FC236}">
                <a16:creationId xmlns:a16="http://schemas.microsoft.com/office/drawing/2014/main" id="{D7C5D4ED-6CDF-40D8-8FCC-C50D366B726A}"/>
              </a:ext>
            </a:extLst>
          </p:cNvPr>
          <p:cNvCxnSpPr>
            <a:cxnSpLocks/>
            <a:stCxn id="43" idx="2"/>
            <a:endCxn id="46" idx="2"/>
          </p:cNvCxnSpPr>
          <p:nvPr/>
        </p:nvCxnSpPr>
        <p:spPr>
          <a:xfrm flipV="1">
            <a:off x="2992222" y="2335163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Đường nối Thẳng 50">
            <a:extLst>
              <a:ext uri="{FF2B5EF4-FFF2-40B4-BE49-F238E27FC236}">
                <a16:creationId xmlns:a16="http://schemas.microsoft.com/office/drawing/2014/main" id="{4EECEB41-C810-42CE-A83E-20F801E39F43}"/>
              </a:ext>
            </a:extLst>
          </p:cNvPr>
          <p:cNvCxnSpPr>
            <a:cxnSpLocks/>
            <a:stCxn id="43" idx="5"/>
            <a:endCxn id="46" idx="5"/>
          </p:cNvCxnSpPr>
          <p:nvPr/>
        </p:nvCxnSpPr>
        <p:spPr>
          <a:xfrm flipV="1">
            <a:off x="4714719" y="3048132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Đường nối Thẳng 51">
            <a:extLst>
              <a:ext uri="{FF2B5EF4-FFF2-40B4-BE49-F238E27FC236}">
                <a16:creationId xmlns:a16="http://schemas.microsoft.com/office/drawing/2014/main" id="{F8DC116E-F2A8-4789-AFD1-ADB958287BA7}"/>
              </a:ext>
            </a:extLst>
          </p:cNvPr>
          <p:cNvCxnSpPr>
            <a:cxnSpLocks/>
            <a:stCxn id="43" idx="1"/>
            <a:endCxn id="46" idx="1"/>
          </p:cNvCxnSpPr>
          <p:nvPr/>
        </p:nvCxnSpPr>
        <p:spPr>
          <a:xfrm flipV="1">
            <a:off x="3287756" y="1622194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>
                <a:extLst>
                  <a:ext uri="{FF2B5EF4-FFF2-40B4-BE49-F238E27FC236}">
                    <a16:creationId xmlns:a16="http://schemas.microsoft.com/office/drawing/2014/main" id="{32CC8CF8-A648-43F0-94D5-26064574C465}"/>
                  </a:ext>
                </a:extLst>
              </p:cNvPr>
              <p:cNvSpPr txBox="1"/>
              <p:nvPr/>
            </p:nvSpPr>
            <p:spPr>
              <a:xfrm>
                <a:off x="281318" y="5695867"/>
                <a:ext cx="4248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Text stream: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|010101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vi-VN" sz="3200"/>
              </a:p>
            </p:txBody>
          </p:sp>
        </mc:Choice>
        <mc:Fallback xmlns="">
          <p:sp>
            <p:nvSpPr>
              <p:cNvPr id="29" name="Hộp Văn bản 28">
                <a:extLst>
                  <a:ext uri="{FF2B5EF4-FFF2-40B4-BE49-F238E27FC236}">
                    <a16:creationId xmlns:a16="http://schemas.microsoft.com/office/drawing/2014/main" id="{32CC8CF8-A648-43F0-94D5-26064574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8" y="5695867"/>
                <a:ext cx="4248443" cy="584775"/>
              </a:xfrm>
              <a:prstGeom prst="rect">
                <a:avLst/>
              </a:prstGeom>
              <a:blipFill>
                <a:blip r:embed="rId3"/>
                <a:stretch>
                  <a:fillRect l="-3587" t="-12500" b="-3437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Đường kết nối Mũi tên Thẳng 59">
            <a:extLst>
              <a:ext uri="{FF2B5EF4-FFF2-40B4-BE49-F238E27FC236}">
                <a16:creationId xmlns:a16="http://schemas.microsoft.com/office/drawing/2014/main" id="{ACB7FC4C-9BE9-4D28-8FE4-6C18BB4BC302}"/>
              </a:ext>
            </a:extLst>
          </p:cNvPr>
          <p:cNvCxnSpPr>
            <a:cxnSpLocks/>
          </p:cNvCxnSpPr>
          <p:nvPr/>
        </p:nvCxnSpPr>
        <p:spPr>
          <a:xfrm flipH="1" flipV="1">
            <a:off x="4473156" y="1601755"/>
            <a:ext cx="713482" cy="71297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Đường kết nối Mũi tên Thẳng 60">
            <a:extLst>
              <a:ext uri="{FF2B5EF4-FFF2-40B4-BE49-F238E27FC236}">
                <a16:creationId xmlns:a16="http://schemas.microsoft.com/office/drawing/2014/main" id="{61EFF8D0-519A-4562-99FA-794E56F48565}"/>
              </a:ext>
            </a:extLst>
          </p:cNvPr>
          <p:cNvCxnSpPr>
            <a:cxnSpLocks/>
          </p:cNvCxnSpPr>
          <p:nvPr/>
        </p:nvCxnSpPr>
        <p:spPr>
          <a:xfrm flipV="1">
            <a:off x="5186637" y="1601755"/>
            <a:ext cx="713482" cy="71297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BFE019AB-27B2-487C-9217-60CABC632C5A}"/>
              </a:ext>
            </a:extLst>
          </p:cNvPr>
          <p:cNvSpPr txBox="1"/>
          <p:nvPr/>
        </p:nvSpPr>
        <p:spPr>
          <a:xfrm>
            <a:off x="5763837" y="205905"/>
            <a:ext cx="3225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Encrypted stream</a:t>
            </a:r>
            <a:endParaRPr lang="vi-VN" sz="3200"/>
          </a:p>
        </p:txBody>
      </p:sp>
      <p:cxnSp>
        <p:nvCxnSpPr>
          <p:cNvPr id="42" name="Đường nối Thẳng 41">
            <a:extLst>
              <a:ext uri="{FF2B5EF4-FFF2-40B4-BE49-F238E27FC236}">
                <a16:creationId xmlns:a16="http://schemas.microsoft.com/office/drawing/2014/main" id="{346F0543-9536-4F84-92C1-23CB8C0546C1}"/>
              </a:ext>
            </a:extLst>
          </p:cNvPr>
          <p:cNvCxnSpPr/>
          <p:nvPr/>
        </p:nvCxnSpPr>
        <p:spPr>
          <a:xfrm>
            <a:off x="6428935" y="1197006"/>
            <a:ext cx="0" cy="4100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kết nối Mũi tên Thẳng 53">
            <a:extLst>
              <a:ext uri="{FF2B5EF4-FFF2-40B4-BE49-F238E27FC236}">
                <a16:creationId xmlns:a16="http://schemas.microsoft.com/office/drawing/2014/main" id="{88D088E4-04E9-4BEA-B2A0-D5FFD533CF3A}"/>
              </a:ext>
            </a:extLst>
          </p:cNvPr>
          <p:cNvCxnSpPr/>
          <p:nvPr/>
        </p:nvCxnSpPr>
        <p:spPr>
          <a:xfrm flipV="1">
            <a:off x="3713871" y="633046"/>
            <a:ext cx="1758461" cy="69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Đường kết nối Mũi tên Thẳng 81">
            <a:extLst>
              <a:ext uri="{FF2B5EF4-FFF2-40B4-BE49-F238E27FC236}">
                <a16:creationId xmlns:a16="http://schemas.microsoft.com/office/drawing/2014/main" id="{186DC5B0-25EC-42F0-970F-A6FEA23BD7A1}"/>
              </a:ext>
            </a:extLst>
          </p:cNvPr>
          <p:cNvCxnSpPr>
            <a:cxnSpLocks/>
          </p:cNvCxnSpPr>
          <p:nvPr/>
        </p:nvCxnSpPr>
        <p:spPr>
          <a:xfrm flipV="1">
            <a:off x="2123420" y="4268394"/>
            <a:ext cx="437798" cy="126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Hình Bầu dục 82">
            <a:extLst>
              <a:ext uri="{FF2B5EF4-FFF2-40B4-BE49-F238E27FC236}">
                <a16:creationId xmlns:a16="http://schemas.microsoft.com/office/drawing/2014/main" id="{EB9DB302-8FA9-4E0A-9D6B-A5E0183C9487}"/>
              </a:ext>
            </a:extLst>
          </p:cNvPr>
          <p:cNvSpPr/>
          <p:nvPr/>
        </p:nvSpPr>
        <p:spPr>
          <a:xfrm>
            <a:off x="6916490" y="2589606"/>
            <a:ext cx="1626391" cy="16252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Đường kết nối Mũi tên Thẳng 83">
            <a:extLst>
              <a:ext uri="{FF2B5EF4-FFF2-40B4-BE49-F238E27FC236}">
                <a16:creationId xmlns:a16="http://schemas.microsoft.com/office/drawing/2014/main" id="{40539ECF-E624-4505-BAD9-ADF4ED129F92}"/>
              </a:ext>
            </a:extLst>
          </p:cNvPr>
          <p:cNvCxnSpPr>
            <a:cxnSpLocks/>
            <a:endCxn id="83" idx="0"/>
          </p:cNvCxnSpPr>
          <p:nvPr/>
        </p:nvCxnSpPr>
        <p:spPr>
          <a:xfrm flipV="1">
            <a:off x="7729686" y="2589606"/>
            <a:ext cx="0" cy="7742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Đường kết nối Mũi tên Thẳng 84">
            <a:extLst>
              <a:ext uri="{FF2B5EF4-FFF2-40B4-BE49-F238E27FC236}">
                <a16:creationId xmlns:a16="http://schemas.microsoft.com/office/drawing/2014/main" id="{29B2BC65-4295-4BCF-859A-12E2248D3079}"/>
              </a:ext>
            </a:extLst>
          </p:cNvPr>
          <p:cNvCxnSpPr>
            <a:cxnSpLocks/>
            <a:endCxn id="83" idx="6"/>
          </p:cNvCxnSpPr>
          <p:nvPr/>
        </p:nvCxnSpPr>
        <p:spPr>
          <a:xfrm>
            <a:off x="7689378" y="3402217"/>
            <a:ext cx="8535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Hình Bầu dục 85">
            <a:extLst>
              <a:ext uri="{FF2B5EF4-FFF2-40B4-BE49-F238E27FC236}">
                <a16:creationId xmlns:a16="http://schemas.microsoft.com/office/drawing/2014/main" id="{3AACDA35-D2C7-45ED-834C-5753C5CD06EC}"/>
              </a:ext>
            </a:extLst>
          </p:cNvPr>
          <p:cNvSpPr/>
          <p:nvPr/>
        </p:nvSpPr>
        <p:spPr>
          <a:xfrm>
            <a:off x="8071798" y="1326873"/>
            <a:ext cx="1626391" cy="16252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Đường nối Thẳng 86">
            <a:extLst>
              <a:ext uri="{FF2B5EF4-FFF2-40B4-BE49-F238E27FC236}">
                <a16:creationId xmlns:a16="http://schemas.microsoft.com/office/drawing/2014/main" id="{9E2D1397-2E50-48C1-8C3F-33D00214E450}"/>
              </a:ext>
            </a:extLst>
          </p:cNvPr>
          <p:cNvCxnSpPr>
            <a:stCxn id="83" idx="0"/>
            <a:endCxn id="86" idx="0"/>
          </p:cNvCxnSpPr>
          <p:nvPr/>
        </p:nvCxnSpPr>
        <p:spPr>
          <a:xfrm flipV="1">
            <a:off x="7729686" y="1326873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Đường nối Thẳng 87">
            <a:extLst>
              <a:ext uri="{FF2B5EF4-FFF2-40B4-BE49-F238E27FC236}">
                <a16:creationId xmlns:a16="http://schemas.microsoft.com/office/drawing/2014/main" id="{539B8AC1-C4A2-4C84-A44C-26F4AAFFC8E6}"/>
              </a:ext>
            </a:extLst>
          </p:cNvPr>
          <p:cNvCxnSpPr>
            <a:cxnSpLocks/>
            <a:stCxn id="83" idx="6"/>
            <a:endCxn id="86" idx="6"/>
          </p:cNvCxnSpPr>
          <p:nvPr/>
        </p:nvCxnSpPr>
        <p:spPr>
          <a:xfrm flipV="1">
            <a:off x="8542881" y="2139484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Đường nối Thẳng 88">
            <a:extLst>
              <a:ext uri="{FF2B5EF4-FFF2-40B4-BE49-F238E27FC236}">
                <a16:creationId xmlns:a16="http://schemas.microsoft.com/office/drawing/2014/main" id="{0DCE7F41-D0EB-4089-85C4-C824C849095D}"/>
              </a:ext>
            </a:extLst>
          </p:cNvPr>
          <p:cNvCxnSpPr>
            <a:cxnSpLocks/>
            <a:stCxn id="83" idx="3"/>
            <a:endCxn id="86" idx="3"/>
          </p:cNvCxnSpPr>
          <p:nvPr/>
        </p:nvCxnSpPr>
        <p:spPr>
          <a:xfrm flipV="1">
            <a:off x="7154669" y="2714087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Đường nối Thẳng 89">
            <a:extLst>
              <a:ext uri="{FF2B5EF4-FFF2-40B4-BE49-F238E27FC236}">
                <a16:creationId xmlns:a16="http://schemas.microsoft.com/office/drawing/2014/main" id="{6EFFB22A-E7CC-405A-AC0C-F0501366F452}"/>
              </a:ext>
            </a:extLst>
          </p:cNvPr>
          <p:cNvCxnSpPr>
            <a:cxnSpLocks/>
            <a:stCxn id="83" idx="2"/>
            <a:endCxn id="86" idx="2"/>
          </p:cNvCxnSpPr>
          <p:nvPr/>
        </p:nvCxnSpPr>
        <p:spPr>
          <a:xfrm flipV="1">
            <a:off x="6916490" y="2139484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Đường nối Thẳng 90">
            <a:extLst>
              <a:ext uri="{FF2B5EF4-FFF2-40B4-BE49-F238E27FC236}">
                <a16:creationId xmlns:a16="http://schemas.microsoft.com/office/drawing/2014/main" id="{E19B2211-3A21-41B1-9381-6CBAA875D1CD}"/>
              </a:ext>
            </a:extLst>
          </p:cNvPr>
          <p:cNvCxnSpPr>
            <a:cxnSpLocks/>
            <a:stCxn id="83" idx="5"/>
            <a:endCxn id="86" idx="5"/>
          </p:cNvCxnSpPr>
          <p:nvPr/>
        </p:nvCxnSpPr>
        <p:spPr>
          <a:xfrm flipV="1">
            <a:off x="8304702" y="2714087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Đường nối Thẳng 91">
            <a:extLst>
              <a:ext uri="{FF2B5EF4-FFF2-40B4-BE49-F238E27FC236}">
                <a16:creationId xmlns:a16="http://schemas.microsoft.com/office/drawing/2014/main" id="{42A047A7-B874-4BD5-A018-953EF1496F70}"/>
              </a:ext>
            </a:extLst>
          </p:cNvPr>
          <p:cNvCxnSpPr>
            <a:cxnSpLocks/>
            <a:stCxn id="83" idx="1"/>
            <a:endCxn id="86" idx="1"/>
          </p:cNvCxnSpPr>
          <p:nvPr/>
        </p:nvCxnSpPr>
        <p:spPr>
          <a:xfrm flipV="1">
            <a:off x="7154669" y="1564881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Hình Bầu dục 92">
            <a:extLst>
              <a:ext uri="{FF2B5EF4-FFF2-40B4-BE49-F238E27FC236}">
                <a16:creationId xmlns:a16="http://schemas.microsoft.com/office/drawing/2014/main" id="{E2E4277F-7250-4706-9DC1-BD3D50CBAB8D}"/>
              </a:ext>
            </a:extLst>
          </p:cNvPr>
          <p:cNvSpPr/>
          <p:nvPr/>
        </p:nvSpPr>
        <p:spPr>
          <a:xfrm>
            <a:off x="9311233" y="2685643"/>
            <a:ext cx="1626391" cy="16252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Đường kết nối Mũi tên Thẳng 93">
            <a:extLst>
              <a:ext uri="{FF2B5EF4-FFF2-40B4-BE49-F238E27FC236}">
                <a16:creationId xmlns:a16="http://schemas.microsoft.com/office/drawing/2014/main" id="{2DC1800E-9152-4B30-B289-3E9150FB741C}"/>
              </a:ext>
            </a:extLst>
          </p:cNvPr>
          <p:cNvCxnSpPr>
            <a:cxnSpLocks/>
            <a:endCxn id="93" idx="1"/>
          </p:cNvCxnSpPr>
          <p:nvPr/>
        </p:nvCxnSpPr>
        <p:spPr>
          <a:xfrm flipH="1" flipV="1">
            <a:off x="9549412" y="2923651"/>
            <a:ext cx="575016" cy="574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Đường kết nối Mũi tên Thẳng 94">
            <a:extLst>
              <a:ext uri="{FF2B5EF4-FFF2-40B4-BE49-F238E27FC236}">
                <a16:creationId xmlns:a16="http://schemas.microsoft.com/office/drawing/2014/main" id="{996E2DB5-4EC7-43FC-9D4B-60FD564D66A0}"/>
              </a:ext>
            </a:extLst>
          </p:cNvPr>
          <p:cNvCxnSpPr>
            <a:cxnSpLocks/>
            <a:endCxn id="93" idx="7"/>
          </p:cNvCxnSpPr>
          <p:nvPr/>
        </p:nvCxnSpPr>
        <p:spPr>
          <a:xfrm flipV="1">
            <a:off x="10117953" y="2923651"/>
            <a:ext cx="581492" cy="574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Hình Bầu dục 95">
            <a:extLst>
              <a:ext uri="{FF2B5EF4-FFF2-40B4-BE49-F238E27FC236}">
                <a16:creationId xmlns:a16="http://schemas.microsoft.com/office/drawing/2014/main" id="{7F5E9990-C7F8-4822-A4AC-E0C34BC06F43}"/>
              </a:ext>
            </a:extLst>
          </p:cNvPr>
          <p:cNvSpPr/>
          <p:nvPr/>
        </p:nvSpPr>
        <p:spPr>
          <a:xfrm>
            <a:off x="10466541" y="1422910"/>
            <a:ext cx="1626391" cy="16252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Đường nối Thẳng 96">
            <a:extLst>
              <a:ext uri="{FF2B5EF4-FFF2-40B4-BE49-F238E27FC236}">
                <a16:creationId xmlns:a16="http://schemas.microsoft.com/office/drawing/2014/main" id="{FDC1E4B6-3B93-4361-BC98-1DAB6445CA8D}"/>
              </a:ext>
            </a:extLst>
          </p:cNvPr>
          <p:cNvCxnSpPr>
            <a:stCxn id="93" idx="0"/>
            <a:endCxn id="96" idx="0"/>
          </p:cNvCxnSpPr>
          <p:nvPr/>
        </p:nvCxnSpPr>
        <p:spPr>
          <a:xfrm flipV="1">
            <a:off x="10124429" y="1422910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Đường nối Thẳng 97">
            <a:extLst>
              <a:ext uri="{FF2B5EF4-FFF2-40B4-BE49-F238E27FC236}">
                <a16:creationId xmlns:a16="http://schemas.microsoft.com/office/drawing/2014/main" id="{E77D2B0E-2212-4039-87DE-2481E6029F5D}"/>
              </a:ext>
            </a:extLst>
          </p:cNvPr>
          <p:cNvCxnSpPr>
            <a:cxnSpLocks/>
            <a:stCxn id="93" idx="6"/>
            <a:endCxn id="96" idx="6"/>
          </p:cNvCxnSpPr>
          <p:nvPr/>
        </p:nvCxnSpPr>
        <p:spPr>
          <a:xfrm flipV="1">
            <a:off x="10937624" y="2235521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Đường nối Thẳng 98">
            <a:extLst>
              <a:ext uri="{FF2B5EF4-FFF2-40B4-BE49-F238E27FC236}">
                <a16:creationId xmlns:a16="http://schemas.microsoft.com/office/drawing/2014/main" id="{2EBA8BEF-F0D7-45D4-93FD-D7D3C2F76C46}"/>
              </a:ext>
            </a:extLst>
          </p:cNvPr>
          <p:cNvCxnSpPr>
            <a:cxnSpLocks/>
            <a:stCxn id="93" idx="3"/>
            <a:endCxn id="96" idx="3"/>
          </p:cNvCxnSpPr>
          <p:nvPr/>
        </p:nvCxnSpPr>
        <p:spPr>
          <a:xfrm flipV="1">
            <a:off x="9549412" y="2810124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Đường nối Thẳng 99">
            <a:extLst>
              <a:ext uri="{FF2B5EF4-FFF2-40B4-BE49-F238E27FC236}">
                <a16:creationId xmlns:a16="http://schemas.microsoft.com/office/drawing/2014/main" id="{E92931A4-4B7F-47D6-8853-DCE539FB13CD}"/>
              </a:ext>
            </a:extLst>
          </p:cNvPr>
          <p:cNvCxnSpPr>
            <a:cxnSpLocks/>
            <a:stCxn id="93" idx="2"/>
            <a:endCxn id="96" idx="2"/>
          </p:cNvCxnSpPr>
          <p:nvPr/>
        </p:nvCxnSpPr>
        <p:spPr>
          <a:xfrm flipV="1">
            <a:off x="9311233" y="2235521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Đường nối Thẳng 100">
            <a:extLst>
              <a:ext uri="{FF2B5EF4-FFF2-40B4-BE49-F238E27FC236}">
                <a16:creationId xmlns:a16="http://schemas.microsoft.com/office/drawing/2014/main" id="{301725CA-A08F-4ECD-AFA8-DAD5931380C3}"/>
              </a:ext>
            </a:extLst>
          </p:cNvPr>
          <p:cNvCxnSpPr>
            <a:cxnSpLocks/>
            <a:stCxn id="93" idx="5"/>
            <a:endCxn id="96" idx="5"/>
          </p:cNvCxnSpPr>
          <p:nvPr/>
        </p:nvCxnSpPr>
        <p:spPr>
          <a:xfrm flipV="1">
            <a:off x="10699445" y="2810124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Đường nối Thẳng 101">
            <a:extLst>
              <a:ext uri="{FF2B5EF4-FFF2-40B4-BE49-F238E27FC236}">
                <a16:creationId xmlns:a16="http://schemas.microsoft.com/office/drawing/2014/main" id="{AD6BE11B-BDFC-4742-9BA2-278DB998BFC2}"/>
              </a:ext>
            </a:extLst>
          </p:cNvPr>
          <p:cNvCxnSpPr>
            <a:cxnSpLocks/>
            <a:stCxn id="93" idx="1"/>
            <a:endCxn id="96" idx="1"/>
          </p:cNvCxnSpPr>
          <p:nvPr/>
        </p:nvCxnSpPr>
        <p:spPr>
          <a:xfrm flipV="1">
            <a:off x="9549412" y="1660918"/>
            <a:ext cx="1155308" cy="126273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Đường kết nối Mũi tên Thẳng 102">
            <a:extLst>
              <a:ext uri="{FF2B5EF4-FFF2-40B4-BE49-F238E27FC236}">
                <a16:creationId xmlns:a16="http://schemas.microsoft.com/office/drawing/2014/main" id="{D11C2179-3E8C-4EBE-B292-5327DF75C910}"/>
              </a:ext>
            </a:extLst>
          </p:cNvPr>
          <p:cNvCxnSpPr>
            <a:cxnSpLocks/>
            <a:endCxn id="96" idx="1"/>
          </p:cNvCxnSpPr>
          <p:nvPr/>
        </p:nvCxnSpPr>
        <p:spPr>
          <a:xfrm flipH="1" flipV="1">
            <a:off x="10704720" y="1660918"/>
            <a:ext cx="575018" cy="47856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Đường kết nối Mũi tên Thẳng 103">
            <a:extLst>
              <a:ext uri="{FF2B5EF4-FFF2-40B4-BE49-F238E27FC236}">
                <a16:creationId xmlns:a16="http://schemas.microsoft.com/office/drawing/2014/main" id="{AA3ADE7E-2112-4A97-A7C1-9B1071B212E9}"/>
              </a:ext>
            </a:extLst>
          </p:cNvPr>
          <p:cNvCxnSpPr>
            <a:cxnSpLocks/>
            <a:endCxn id="96" idx="7"/>
          </p:cNvCxnSpPr>
          <p:nvPr/>
        </p:nvCxnSpPr>
        <p:spPr>
          <a:xfrm flipV="1">
            <a:off x="11279735" y="1660918"/>
            <a:ext cx="575018" cy="47856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Đường kết nối Mũi tên Thẳng 113">
            <a:extLst>
              <a:ext uri="{FF2B5EF4-FFF2-40B4-BE49-F238E27FC236}">
                <a16:creationId xmlns:a16="http://schemas.microsoft.com/office/drawing/2014/main" id="{B1982AF1-94E4-42A0-BAF2-19D07941E5A4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8989255" y="498293"/>
            <a:ext cx="1135173" cy="67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Đường kết nối Mũi tên Thẳng 116">
            <a:extLst>
              <a:ext uri="{FF2B5EF4-FFF2-40B4-BE49-F238E27FC236}">
                <a16:creationId xmlns:a16="http://schemas.microsoft.com/office/drawing/2014/main" id="{4172A2D4-0E31-4AA1-AB6B-CD93FF75117F}"/>
              </a:ext>
            </a:extLst>
          </p:cNvPr>
          <p:cNvCxnSpPr>
            <a:cxnSpLocks/>
          </p:cNvCxnSpPr>
          <p:nvPr/>
        </p:nvCxnSpPr>
        <p:spPr>
          <a:xfrm>
            <a:off x="8989255" y="4088079"/>
            <a:ext cx="210523" cy="104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Hộp Văn bản 119">
                <a:extLst>
                  <a:ext uri="{FF2B5EF4-FFF2-40B4-BE49-F238E27FC236}">
                    <a16:creationId xmlns:a16="http://schemas.microsoft.com/office/drawing/2014/main" id="{EDDA9493-A59D-42C2-AD4E-9340C01B772F}"/>
                  </a:ext>
                </a:extLst>
              </p:cNvPr>
              <p:cNvSpPr txBox="1"/>
              <p:nvPr/>
            </p:nvSpPr>
            <p:spPr>
              <a:xfrm>
                <a:off x="7011906" y="5667629"/>
                <a:ext cx="47830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Recevied stream: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vi-VN" sz="3200"/>
              </a:p>
            </p:txBody>
          </p:sp>
        </mc:Choice>
        <mc:Fallback xmlns="">
          <p:sp>
            <p:nvSpPr>
              <p:cNvPr id="120" name="Hộp Văn bản 119">
                <a:extLst>
                  <a:ext uri="{FF2B5EF4-FFF2-40B4-BE49-F238E27FC236}">
                    <a16:creationId xmlns:a16="http://schemas.microsoft.com/office/drawing/2014/main" id="{EDDA9493-A59D-42C2-AD4E-9340C01B7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06" y="5667629"/>
                <a:ext cx="4783050" cy="584775"/>
              </a:xfrm>
              <a:prstGeom prst="rect">
                <a:avLst/>
              </a:prstGeom>
              <a:blipFill>
                <a:blip r:embed="rId4"/>
                <a:stretch>
                  <a:fillRect l="-3185" t="-12500" b="-3437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10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BE7BB0-2FE7-4F16-86F5-4D7B471B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4AC97F0-5E72-4024-A30F-6BD718B11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4F15611-D4D6-495B-8F72-2DF77838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8" y="715055"/>
            <a:ext cx="10639272" cy="346574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500C704-B88E-44F0-AF89-18F45F2C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180794"/>
            <a:ext cx="10738836" cy="1991405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CAC52E2-0864-4688-81EF-70BE15E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268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2CF46F-9A1F-4B96-BD78-43FB7CE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360255-5722-48D7-9169-C4E26D6E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0798F31-AFF3-45F8-882B-FE4CCC46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1" y="820737"/>
            <a:ext cx="11460617" cy="4500563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86B0955-ACF1-4B52-A83F-F275AA1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95AA-C56D-408A-B4E6-23568ECF1382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9844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771</Words>
  <Application>Microsoft Macintosh PowerPoint</Application>
  <PresentationFormat>Widescreen</PresentationFormat>
  <Paragraphs>162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 (Đầu đề)</vt:lpstr>
      <vt:lpstr>Cambria</vt:lpstr>
      <vt:lpstr>Cambria Math</vt:lpstr>
      <vt:lpstr>Times New Roman</vt:lpstr>
      <vt:lpstr>Chủ đề Office</vt:lpstr>
      <vt:lpstr>Quantum crypto: BB84 &amp; EPR protocol</vt:lpstr>
      <vt:lpstr>1. Intro</vt:lpstr>
      <vt:lpstr>2. Problems</vt:lpstr>
      <vt:lpstr>3. OTP protocol and its cons</vt:lpstr>
      <vt:lpstr>3. OTP protocol and its cons</vt:lpstr>
      <vt:lpstr>4. BB84 (Charles H. Bennett &amp; Gilles Brassard)</vt:lpstr>
      <vt:lpstr>PowerPoint Presentation</vt:lpstr>
      <vt:lpstr>PowerPoint Presentation</vt:lpstr>
      <vt:lpstr>PowerPoint Presentation</vt:lpstr>
      <vt:lpstr>4. BB84 (Charles H. Bennett &amp; Gilles Brassard)</vt:lpstr>
      <vt:lpstr>PowerPoint Presentation</vt:lpstr>
      <vt:lpstr>EPR protocol (E91)</vt:lpstr>
      <vt:lpstr>Spin</vt:lpstr>
      <vt:lpstr>Superposition</vt:lpstr>
      <vt:lpstr>EPR Pradox (Einstein, Podolsky và Rosen, 1935)</vt:lpstr>
      <vt:lpstr>EPR Pradox: when measure</vt:lpstr>
      <vt:lpstr>EPR Pradox: when measure</vt:lpstr>
      <vt:lpstr>Entangled state</vt:lpstr>
      <vt:lpstr>Entangled state</vt:lpstr>
      <vt:lpstr>Classical basis</vt:lpstr>
      <vt:lpstr>Bell basis</vt:lpstr>
      <vt:lpstr>EPR protocol</vt:lpstr>
      <vt:lpstr>EPR protocol</vt:lpstr>
      <vt:lpstr>EPR protocol: Step 1</vt:lpstr>
      <vt:lpstr>EPR protocol</vt:lpstr>
      <vt:lpstr>EPR protocol: Step 2</vt:lpstr>
      <vt:lpstr>EPR protocol: Step 3 </vt:lpstr>
      <vt:lpstr>EPR protocol: Step 4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quantum crypto: BB84</dc:title>
  <dc:creator>Tuan Hai</dc:creator>
  <cp:lastModifiedBy>Nguyễn Thị Lê Thủy</cp:lastModifiedBy>
  <cp:revision>11</cp:revision>
  <dcterms:created xsi:type="dcterms:W3CDTF">2021-07-17T02:06:09Z</dcterms:created>
  <dcterms:modified xsi:type="dcterms:W3CDTF">2025-12-22T09:10:11Z</dcterms:modified>
</cp:coreProperties>
</file>